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2" r:id="rId1"/>
    <p:sldMasterId id="2147483722" r:id="rId2"/>
  </p:sldMasterIdLst>
  <p:notesMasterIdLst>
    <p:notesMasterId r:id="rId97"/>
  </p:notesMasterIdLst>
  <p:handoutMasterIdLst>
    <p:handoutMasterId r:id="rId98"/>
  </p:handoutMasterIdLst>
  <p:sldIdLst>
    <p:sldId id="384" r:id="rId3"/>
    <p:sldId id="562" r:id="rId4"/>
    <p:sldId id="563" r:id="rId5"/>
    <p:sldId id="682" r:id="rId6"/>
    <p:sldId id="1830" r:id="rId7"/>
    <p:sldId id="1878" r:id="rId8"/>
    <p:sldId id="341" r:id="rId9"/>
    <p:sldId id="431" r:id="rId10"/>
    <p:sldId id="432" r:id="rId11"/>
    <p:sldId id="479" r:id="rId12"/>
    <p:sldId id="1770" r:id="rId13"/>
    <p:sldId id="1771" r:id="rId14"/>
    <p:sldId id="446" r:id="rId15"/>
    <p:sldId id="480" r:id="rId16"/>
    <p:sldId id="455" r:id="rId17"/>
    <p:sldId id="481" r:id="rId18"/>
    <p:sldId id="434" r:id="rId19"/>
    <p:sldId id="482" r:id="rId20"/>
    <p:sldId id="1832" r:id="rId21"/>
    <p:sldId id="456" r:id="rId22"/>
    <p:sldId id="1836" r:id="rId23"/>
    <p:sldId id="1882" r:id="rId24"/>
    <p:sldId id="361" r:id="rId25"/>
    <p:sldId id="457" r:id="rId26"/>
    <p:sldId id="483" r:id="rId27"/>
    <p:sldId id="484" r:id="rId28"/>
    <p:sldId id="1879" r:id="rId29"/>
    <p:sldId id="1881" r:id="rId30"/>
    <p:sldId id="1883" r:id="rId31"/>
    <p:sldId id="459" r:id="rId32"/>
    <p:sldId id="461" r:id="rId33"/>
    <p:sldId id="1772" r:id="rId34"/>
    <p:sldId id="485" r:id="rId35"/>
    <p:sldId id="1877" r:id="rId36"/>
    <p:sldId id="1838" r:id="rId37"/>
    <p:sldId id="487" r:id="rId38"/>
    <p:sldId id="488" r:id="rId39"/>
    <p:sldId id="489" r:id="rId40"/>
    <p:sldId id="490" r:id="rId41"/>
    <p:sldId id="388" r:id="rId42"/>
    <p:sldId id="491" r:id="rId43"/>
    <p:sldId id="1840" r:id="rId44"/>
    <p:sldId id="1851" r:id="rId45"/>
    <p:sldId id="1849" r:id="rId46"/>
    <p:sldId id="390" r:id="rId47"/>
    <p:sldId id="391" r:id="rId48"/>
    <p:sldId id="392" r:id="rId49"/>
    <p:sldId id="493" r:id="rId50"/>
    <p:sldId id="1843" r:id="rId51"/>
    <p:sldId id="494" r:id="rId52"/>
    <p:sldId id="749" r:id="rId53"/>
    <p:sldId id="1852" r:id="rId54"/>
    <p:sldId id="1853" r:id="rId55"/>
    <p:sldId id="1854" r:id="rId56"/>
    <p:sldId id="1885" r:id="rId57"/>
    <p:sldId id="1855" r:id="rId58"/>
    <p:sldId id="1845" r:id="rId59"/>
    <p:sldId id="700" r:id="rId60"/>
    <p:sldId id="394" r:id="rId61"/>
    <p:sldId id="702" r:id="rId62"/>
    <p:sldId id="465" r:id="rId63"/>
    <p:sldId id="397" r:id="rId64"/>
    <p:sldId id="464" r:id="rId65"/>
    <p:sldId id="399" r:id="rId66"/>
    <p:sldId id="400" r:id="rId67"/>
    <p:sldId id="1858" r:id="rId68"/>
    <p:sldId id="1865" r:id="rId69"/>
    <p:sldId id="1866" r:id="rId70"/>
    <p:sldId id="1861" r:id="rId71"/>
    <p:sldId id="1860" r:id="rId72"/>
    <p:sldId id="1862" r:id="rId73"/>
    <p:sldId id="1864" r:id="rId74"/>
    <p:sldId id="750" r:id="rId75"/>
    <p:sldId id="1773" r:id="rId76"/>
    <p:sldId id="1774" r:id="rId77"/>
    <p:sldId id="404" r:id="rId78"/>
    <p:sldId id="1867" r:id="rId79"/>
    <p:sldId id="470" r:id="rId80"/>
    <p:sldId id="1868" r:id="rId81"/>
    <p:sldId id="1886" r:id="rId82"/>
    <p:sldId id="1869" r:id="rId83"/>
    <p:sldId id="1870" r:id="rId84"/>
    <p:sldId id="1871" r:id="rId85"/>
    <p:sldId id="471" r:id="rId86"/>
    <p:sldId id="1847" r:id="rId87"/>
    <p:sldId id="732" r:id="rId88"/>
    <p:sldId id="1873" r:id="rId89"/>
    <p:sldId id="1874" r:id="rId90"/>
    <p:sldId id="472" r:id="rId91"/>
    <p:sldId id="1875" r:id="rId92"/>
    <p:sldId id="421" r:id="rId93"/>
    <p:sldId id="415" r:id="rId94"/>
    <p:sldId id="1784" r:id="rId95"/>
    <p:sldId id="564" r:id="rId9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939" autoAdjust="0"/>
  </p:normalViewPr>
  <p:slideViewPr>
    <p:cSldViewPr>
      <p:cViewPr varScale="1">
        <p:scale>
          <a:sx n="77" d="100"/>
          <a:sy n="77" d="100"/>
        </p:scale>
        <p:origin x="376" y="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17</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8</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factors. The first factor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Although we can just use the raw count as the term frequency,  more commonly we squash the raw frequency a bit, by using the log10 of the frequency instead. The intuition is that a word appearing 100 times in a document doesn’t make that word 100 times more likely to be relevant to the meaning of the document. Because we can’t take the log of 0, we normally return 0 for counts of 0, and add 1 to the log otherwise, so counts of 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0, counts of 1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1, but counts of 10 get a </a:t>
            </a:r>
            <a:r>
              <a:rPr lang="en-US" sz="1200" kern="1200" dirty="0" err="1">
                <a:solidFill>
                  <a:schemeClr val="tx1"/>
                </a:solidFill>
                <a:effectLst/>
                <a:latin typeface="+mn-lt"/>
                <a:ea typeface="+mn-ea"/>
                <a:cs typeface="+mn-cs"/>
              </a:rPr>
              <a:t>tf</a:t>
            </a:r>
            <a:r>
              <a:rPr lang="en-US" sz="1200" kern="1200" dirty="0">
                <a:solidFill>
                  <a:schemeClr val="tx1"/>
                </a:solidFill>
                <a:effectLst/>
                <a:latin typeface="+mn-lt"/>
                <a:ea typeface="+mn-ea"/>
                <a:cs typeface="+mn-cs"/>
              </a:rPr>
              <a:t> of 2 (and counts of 5 are in between).</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a:t>
            </a:r>
            <a:r>
              <a:rPr lang="en-US" sz="1200" kern="1200">
                <a:solidFill>
                  <a:schemeClr val="tx1"/>
                </a:solidFill>
                <a:effectLst/>
                <a:latin typeface="+mn-lt"/>
                <a:ea typeface="+mn-ea"/>
                <a:cs typeface="+mn-cs"/>
              </a:rPr>
              <a:t>same matrix. </a:t>
            </a:r>
            <a:r>
              <a:rPr lang="en-US" sz="1200" kern="1200" dirty="0">
                <a:solidFill>
                  <a:schemeClr val="tx1"/>
                </a:solidFill>
                <a:effectLst/>
                <a:latin typeface="+mn-lt"/>
                <a:ea typeface="+mn-ea"/>
                <a:cs typeface="+mn-cs"/>
              </a:rPr>
              <a:t>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9</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10</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22806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312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8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915458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419749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593071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646279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979"/>
            <a:ext cx="73914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048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631156"/>
            <a:ext cx="4040188"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631156"/>
            <a:ext cx="4041775" cy="3074194"/>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73107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462645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6067252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11856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3/24/2025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725723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2132502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501976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970396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285750"/>
            <a:ext cx="7543800" cy="742950"/>
          </a:xfrm>
        </p:spPr>
        <p:txBody>
          <a:bodyPr/>
          <a:lstStyle/>
          <a:p>
            <a:r>
              <a:rPr lang="en-US"/>
              <a:t>Click to edit Master title style</a:t>
            </a:r>
          </a:p>
        </p:txBody>
      </p:sp>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3295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68630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810323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8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3/24/2025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1045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3/24/2025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93532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3/24/2025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12370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3/24/2025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8475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3/24/2025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46164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3/24/2025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26772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5518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3/24/2025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9741941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02" r:id="rId10"/>
    <p:sldLayoutId id="214748370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285750"/>
            <a:ext cx="868944" cy="874802"/>
          </a:xfrm>
          <a:prstGeom prst="rect">
            <a:avLst/>
          </a:prstGeom>
        </p:spPr>
      </p:pic>
      <p:sp>
        <p:nvSpPr>
          <p:cNvPr id="8" name="TextBox 7"/>
          <p:cNvSpPr txBox="1"/>
          <p:nvPr/>
        </p:nvSpPr>
        <p:spPr>
          <a:xfrm>
            <a:off x="76200" y="419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extLst>
      <p:ext uri="{BB962C8B-B14F-4D97-AF65-F5344CB8AC3E}">
        <p14:creationId xmlns:p14="http://schemas.microsoft.com/office/powerpoint/2010/main" val="2633720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22.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8.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30.emf"/><Relationship Id="rId4" Type="http://schemas.openxmlformats.org/officeDocument/2006/relationships/image" Target="../media/image8.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6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9.xml"/><Relationship Id="rId1" Type="http://schemas.openxmlformats.org/officeDocument/2006/relationships/slideLayout" Target="../slideLayouts/slideLayout13.xml"/><Relationship Id="rId5" Type="http://schemas.openxmlformats.org/officeDocument/2006/relationships/image" Target="../media/image42.emf"/><Relationship Id="rId4" Type="http://schemas.openxmlformats.org/officeDocument/2006/relationships/image" Target="../media/image41.emf"/></Relationships>
</file>

<file path=ppt/slides/_rels/slide8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4343400" y="2286000"/>
            <a:ext cx="4267200" cy="1714500"/>
          </a:xfrm>
        </p:spPr>
        <p:txBody>
          <a:bodyPr/>
          <a:lstStyle/>
          <a:p>
            <a:pPr eaLnBrk="1" hangingPunct="1"/>
            <a:endParaRPr lang="en-US" dirty="0">
              <a:solidFill>
                <a:srgbClr val="A50021"/>
              </a:solidFill>
              <a:latin typeface="Calibri" charset="0"/>
            </a:endParaRPr>
          </a:p>
          <a:p>
            <a:pPr eaLnBrk="1" hangingPunct="1"/>
            <a:endParaRPr lang="en-US" dirty="0">
              <a:latin typeface="Calibri" charset="0"/>
            </a:endParaRPr>
          </a:p>
        </p:txBody>
      </p:sp>
      <p:sp>
        <p:nvSpPr>
          <p:cNvPr id="16387" name="Rectangle 2"/>
          <p:cNvSpPr>
            <a:spLocks noGrp="1" noChangeArrowheads="1"/>
          </p:cNvSpPr>
          <p:nvPr>
            <p:ph type="ctrTitle"/>
          </p:nvPr>
        </p:nvSpPr>
        <p:spPr>
          <a:xfrm>
            <a:off x="4572000" y="1200150"/>
            <a:ext cx="3810000" cy="1143000"/>
          </a:xfrm>
        </p:spPr>
        <p:txBody>
          <a:bodyPr/>
          <a:lstStyle/>
          <a:p>
            <a:pPr eaLnBrk="1" hangingPunct="1"/>
            <a:br>
              <a:rPr sz="4400" dirty="0"/>
            </a:br>
            <a:r>
              <a:rPr lang="en-US" sz="4400" dirty="0"/>
              <a:t>Vector Semantics &amp; Embeddings</a:t>
            </a:r>
            <a:endParaRPr sz="4400" dirty="0"/>
          </a:p>
        </p:txBody>
      </p:sp>
    </p:spTree>
    <p:extLst>
      <p:ext uri="{BB962C8B-B14F-4D97-AF65-F5344CB8AC3E}">
        <p14:creationId xmlns:p14="http://schemas.microsoft.com/office/powerpoint/2010/main" val="177616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150876" lvl="1" indent="0">
              <a:buNone/>
            </a:pPr>
            <a:r>
              <a:rPr lang="en-US" sz="3000" dirty="0"/>
              <a:t>water/H</a:t>
            </a:r>
            <a:r>
              <a:rPr lang="en-US" sz="3000" baseline="-25000" dirty="0"/>
              <a:t>2</a:t>
            </a:r>
            <a:r>
              <a:rPr lang="en-US" sz="3000" dirty="0"/>
              <a:t>0</a:t>
            </a:r>
          </a:p>
          <a:p>
            <a:pPr marL="150876" lvl="1" indent="0">
              <a:buNone/>
            </a:pPr>
            <a:r>
              <a:rPr lang="en-US" sz="3000" dirty="0"/>
              <a:t>	"H</a:t>
            </a:r>
            <a:r>
              <a:rPr lang="en-US" sz="3000" baseline="-25000" dirty="0"/>
              <a:t>2</a:t>
            </a:r>
            <a:r>
              <a:rPr lang="en-US" sz="3000" dirty="0"/>
              <a:t>0" in a surfing guide?</a:t>
            </a:r>
          </a:p>
          <a:p>
            <a:pPr marL="150876" lvl="1" indent="0">
              <a:buNone/>
            </a:pPr>
            <a:r>
              <a:rPr lang="en-US" sz="3000" dirty="0"/>
              <a:t>big/large</a:t>
            </a:r>
          </a:p>
          <a:p>
            <a:pPr marL="150876" lvl="1" indent="0">
              <a:buNone/>
            </a:pPr>
            <a:r>
              <a:rPr lang="en-US" sz="3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fontScale="90000"/>
          </a:bodyPr>
          <a:lstStyle/>
          <a:p>
            <a:r>
              <a:rPr lang="en-US" sz="405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685800" y="2057400"/>
            <a:ext cx="8229600" cy="2344421"/>
          </a:xfrm>
        </p:spPr>
        <p:txBody>
          <a:bodyPr>
            <a:normAutofit/>
          </a:bodyPr>
          <a:lstStyle/>
          <a:p>
            <a:r>
              <a:rPr lang="en-US" sz="3600" dirty="0"/>
              <a:t>Difference in form </a:t>
            </a:r>
            <a:r>
              <a:rPr lang="en-US" sz="3600" dirty="0">
                <a:sym typeface="Wingdings" pitchFamily="2" charset="2"/>
              </a:rPr>
              <a:t></a:t>
            </a:r>
            <a:r>
              <a:rPr lang="en-US" sz="36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514350" y="114301"/>
            <a:ext cx="8915400" cy="775325"/>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4365" y="206304"/>
            <a:ext cx="3195136" cy="4616594"/>
          </a:xfrm>
        </p:spPr>
      </p:pic>
      <p:sp>
        <p:nvSpPr>
          <p:cNvPr id="6" name="TextBox 5">
            <a:extLst>
              <a:ext uri="{FF2B5EF4-FFF2-40B4-BE49-F238E27FC236}">
                <a16:creationId xmlns:a16="http://schemas.microsoft.com/office/drawing/2014/main" id="{74A8A305-5329-8F4D-A263-F68A41E9C95A}"/>
              </a:ext>
            </a:extLst>
          </p:cNvPr>
          <p:cNvSpPr txBox="1"/>
          <p:nvPr/>
        </p:nvSpPr>
        <p:spPr>
          <a:xfrm>
            <a:off x="982684" y="2514601"/>
            <a:ext cx="4229099" cy="2031325"/>
          </a:xfrm>
          <a:prstGeom prst="rect">
            <a:avLst/>
          </a:prstGeom>
          <a:noFill/>
        </p:spPr>
        <p:txBody>
          <a:bodyPr wrap="square" rtlCol="0">
            <a:spAutoFit/>
          </a:bodyPr>
          <a:lstStyle/>
          <a:p>
            <a:endParaRPr lang="en-US" sz="2700" dirty="0"/>
          </a:p>
          <a:p>
            <a:r>
              <a:rPr lang="en-US" sz="2700" dirty="0"/>
              <a:t> [I do not believe that there is a synonymous word in any language]</a:t>
            </a:r>
          </a:p>
          <a:p>
            <a:endParaRPr lang="en-US" sz="1800"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 y="1543993"/>
            <a:ext cx="4209328" cy="1115120"/>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2400300" y="2249420"/>
            <a:ext cx="2823670" cy="48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800100" y="1459740"/>
            <a:ext cx="314510" cy="507831"/>
          </a:xfrm>
          <a:prstGeom prst="rect">
            <a:avLst/>
          </a:prstGeom>
          <a:noFill/>
        </p:spPr>
        <p:txBody>
          <a:bodyPr wrap="none" rtlCol="0">
            <a:spAutoFit/>
          </a:bodyPr>
          <a:lstStyle/>
          <a:p>
            <a:r>
              <a:rPr lang="en-US" sz="27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228850" y="2161762"/>
            <a:ext cx="276759" cy="507831"/>
          </a:xfrm>
          <a:prstGeom prst="rect">
            <a:avLst/>
          </a:prstGeom>
          <a:noFill/>
        </p:spPr>
        <p:txBody>
          <a:bodyPr wrap="square" rtlCol="0">
            <a:spAutoFit/>
          </a:bodyPr>
          <a:lstStyle/>
          <a:p>
            <a:r>
              <a:rPr lang="en-US" sz="27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800101" y="1033867"/>
            <a:ext cx="2973891" cy="415498"/>
          </a:xfrm>
          <a:prstGeom prst="rect">
            <a:avLst/>
          </a:prstGeom>
          <a:noFill/>
        </p:spPr>
        <p:txBody>
          <a:bodyPr wrap="none" rtlCol="0">
            <a:spAutoFit/>
          </a:bodyPr>
          <a:lstStyle/>
          <a:p>
            <a:r>
              <a:rPr lang="en-US" sz="21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3259636" y="4676669"/>
            <a:ext cx="2922595" cy="369332"/>
          </a:xfrm>
          <a:prstGeom prst="rect">
            <a:avLst/>
          </a:prstGeom>
          <a:noFill/>
        </p:spPr>
        <p:txBody>
          <a:bodyPr wrap="none" rtlCol="0">
            <a:spAutoFit/>
          </a:bodyPr>
          <a:lstStyle/>
          <a:p>
            <a:r>
              <a:rPr lang="en-US" sz="1800" dirty="0"/>
              <a:t>Thanks to Mark </a:t>
            </a:r>
            <a:r>
              <a:rPr lang="en-US" sz="1800" dirty="0" err="1"/>
              <a:t>Aronoff</a:t>
            </a:r>
            <a:r>
              <a:rPr lang="en-US" sz="1800" dirty="0"/>
              <a:t>!</a:t>
            </a:r>
          </a:p>
        </p:txBody>
      </p:sp>
    </p:spTree>
    <p:extLst>
      <p:ext uri="{BB962C8B-B14F-4D97-AF65-F5344CB8AC3E}">
        <p14:creationId xmlns:p14="http://schemas.microsoft.com/office/powerpoint/2010/main" val="85207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68580" lvl="2" indent="-68580">
              <a:spcBef>
                <a:spcPts val="900"/>
              </a:spcBef>
              <a:spcAft>
                <a:spcPts val="150"/>
              </a:spcAft>
              <a:buSzPct val="100000"/>
              <a:buFont typeface="Calibri" panose="020F0502020204030204" pitchFamily="34" charset="0"/>
              <a:buChar char=" "/>
            </a:pPr>
            <a:r>
              <a:rPr lang="en-US" sz="2400" dirty="0">
                <a:latin typeface="Calibri" charset="0"/>
                <a:ea typeface="Calibri" charset="0"/>
                <a:cs typeface="Calibri" charset="0"/>
              </a:rPr>
              <a:t>Words with similar meanings.  Not synonyms, but </a:t>
            </a:r>
            <a:r>
              <a:rPr lang="en-US" sz="2400" dirty="0">
                <a:solidFill>
                  <a:srgbClr val="0200FF"/>
                </a:solidFill>
                <a:latin typeface="Calibri" charset="0"/>
                <a:ea typeface="Calibri" charset="0"/>
                <a:cs typeface="Calibri" charset="0"/>
              </a:rPr>
              <a:t>sharing</a:t>
            </a:r>
            <a:r>
              <a:rPr lang="en-US" sz="2400" dirty="0">
                <a:latin typeface="Calibri" charset="0"/>
                <a:ea typeface="Calibri" charset="0"/>
                <a:cs typeface="Calibri" charset="0"/>
              </a:rPr>
              <a:t> some element of meaning</a:t>
            </a:r>
          </a:p>
          <a:p>
            <a:pPr marL="68580" lvl="2" indent="-68580">
              <a:spcBef>
                <a:spcPts val="900"/>
              </a:spcBef>
              <a:spcAft>
                <a:spcPts val="150"/>
              </a:spcAft>
              <a:buSzPct val="100000"/>
              <a:buFont typeface="Calibri" panose="020F0502020204030204" pitchFamily="34" charset="0"/>
              <a:buChar char=" "/>
            </a:pPr>
            <a:endParaRPr lang="en-US" sz="1800" dirty="0">
              <a:latin typeface="Courier"/>
              <a:cs typeface="Courier"/>
            </a:endParaRPr>
          </a:p>
          <a:p>
            <a:pPr marL="68580" lvl="2" indent="-68580">
              <a:spcBef>
                <a:spcPts val="900"/>
              </a:spcBef>
              <a:spcAft>
                <a:spcPts val="150"/>
              </a:spcAft>
              <a:buSzPct val="100000"/>
              <a:buFont typeface="Calibri" panose="020F0502020204030204" pitchFamily="34" charset="0"/>
              <a:buChar char=" "/>
            </a:pPr>
            <a:r>
              <a:rPr lang="en-US" sz="2400" dirty="0">
                <a:latin typeface="Courier" charset="0"/>
                <a:ea typeface="Courier" charset="0"/>
                <a:cs typeface="Courier" charset="0"/>
              </a:rPr>
              <a:t>car, bicycle</a:t>
            </a:r>
          </a:p>
          <a:p>
            <a:pPr marL="68580" lvl="2" indent="-68580">
              <a:spcBef>
                <a:spcPts val="900"/>
              </a:spcBef>
              <a:spcAft>
                <a:spcPts val="150"/>
              </a:spcAft>
              <a:buSzPct val="100000"/>
              <a:buFont typeface="Calibri" panose="020F0502020204030204" pitchFamily="34" charset="0"/>
              <a:buChar char=" "/>
            </a:pPr>
            <a:r>
              <a:rPr lang="en-US" sz="24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nvPr>
        </p:nvGraphicFramePr>
        <p:xfrm>
          <a:off x="2228851" y="1384696"/>
          <a:ext cx="5188744" cy="2956283"/>
        </p:xfrm>
        <a:graphic>
          <a:graphicData uri="http://schemas.openxmlformats.org/drawingml/2006/table">
            <a:tbl>
              <a:tblPr firstRow="1" bandRow="1">
                <a:tableStyleId>{5C22544A-7EE6-4342-B048-85BDC9FD1C3A}</a:tableStyleId>
              </a:tblPr>
              <a:tblGrid>
                <a:gridCol w="1416844">
                  <a:extLst>
                    <a:ext uri="{9D8B030D-6E8A-4147-A177-3AD203B41FA5}">
                      <a16:colId xmlns:a16="http://schemas.microsoft.com/office/drawing/2014/main" val="4069172633"/>
                    </a:ext>
                  </a:extLst>
                </a:gridCol>
                <a:gridCol w="1885950">
                  <a:extLst>
                    <a:ext uri="{9D8B030D-6E8A-4147-A177-3AD203B41FA5}">
                      <a16:colId xmlns:a16="http://schemas.microsoft.com/office/drawing/2014/main" val="3213786418"/>
                    </a:ext>
                  </a:extLst>
                </a:gridCol>
                <a:gridCol w="1885950">
                  <a:extLst>
                    <a:ext uri="{9D8B030D-6E8A-4147-A177-3AD203B41FA5}">
                      <a16:colId xmlns:a16="http://schemas.microsoft.com/office/drawing/2014/main" val="1592160975"/>
                    </a:ext>
                  </a:extLst>
                </a:gridCol>
              </a:tblGrid>
              <a:tr h="350243">
                <a:tc>
                  <a:txBody>
                    <a:bodyPr/>
                    <a:lstStyle/>
                    <a:p>
                      <a:r>
                        <a:rPr lang="en-US" sz="1800" dirty="0"/>
                        <a:t>word1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word2</a:t>
                      </a:r>
                    </a:p>
                  </a:txBody>
                  <a:tcPr marL="68580" marR="68580" marT="34290" marB="34290"/>
                </a:tc>
                <a:tc>
                  <a:txBody>
                    <a:bodyPr/>
                    <a:lstStyle/>
                    <a:p>
                      <a:r>
                        <a:rPr lang="en-US" sz="1800" dirty="0"/>
                        <a:t>similarity</a:t>
                      </a:r>
                    </a:p>
                  </a:txBody>
                  <a:tcPr marL="68580" marR="68580" marT="34290" marB="34290"/>
                </a:tc>
                <a:extLst>
                  <a:ext uri="{0D108BD9-81ED-4DB2-BD59-A6C34878D82A}">
                    <a16:rowId xmlns:a16="http://schemas.microsoft.com/office/drawing/2014/main" val="3135492860"/>
                  </a:ext>
                </a:extLst>
              </a:tr>
              <a:tr h="434340">
                <a:tc>
                  <a:txBody>
                    <a:bodyPr/>
                    <a:lstStyle/>
                    <a:p>
                      <a:r>
                        <a:rPr lang="en-US" sz="2400" dirty="0">
                          <a:effectLst/>
                          <a:latin typeface="Times New Roman" panose="02020603050405020304" pitchFamily="18" charset="0"/>
                          <a:cs typeface="Times New Roman" panose="02020603050405020304" pitchFamily="18" charset="0"/>
                        </a:rPr>
                        <a:t>vanish</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disappear</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918428773"/>
                  </a:ext>
                </a:extLst>
              </a:tr>
              <a:tr h="434340">
                <a:tc>
                  <a:txBody>
                    <a:bodyPr/>
                    <a:lstStyle/>
                    <a:p>
                      <a:r>
                        <a:rPr lang="en-US" sz="2400" dirty="0">
                          <a:effectLst/>
                          <a:latin typeface="Times New Roman" panose="02020603050405020304" pitchFamily="18" charset="0"/>
                          <a:cs typeface="Times New Roman" panose="02020603050405020304" pitchFamily="18" charset="0"/>
                        </a:rPr>
                        <a:t>behave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obey</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7.3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3123566929"/>
                  </a:ext>
                </a:extLst>
              </a:tr>
              <a:tr h="434340">
                <a:tc>
                  <a:txBody>
                    <a:bodyPr/>
                    <a:lstStyle/>
                    <a:p>
                      <a:r>
                        <a:rPr lang="en-US" sz="2400" dirty="0">
                          <a:effectLst/>
                          <a:latin typeface="Times New Roman" panose="02020603050405020304" pitchFamily="18" charset="0"/>
                          <a:cs typeface="Times New Roman" panose="02020603050405020304" pitchFamily="18" charset="0"/>
                        </a:rPr>
                        <a:t>belief</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impression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5.95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612151455"/>
                  </a:ext>
                </a:extLst>
              </a:tr>
              <a:tr h="434340">
                <a:tc>
                  <a:txBody>
                    <a:bodyPr/>
                    <a:lstStyle/>
                    <a:p>
                      <a:r>
                        <a:rPr lang="en-US" sz="2400" dirty="0">
                          <a:effectLst/>
                          <a:latin typeface="Times New Roman" panose="02020603050405020304" pitchFamily="18" charset="0"/>
                          <a:cs typeface="Times New Roman" panose="02020603050405020304" pitchFamily="18" charset="0"/>
                        </a:rPr>
                        <a:t>muscle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bone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3.65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733697757"/>
                  </a:ext>
                </a:extLst>
              </a:tr>
              <a:tr h="434340">
                <a:tc>
                  <a:txBody>
                    <a:bodyPr/>
                    <a:lstStyle/>
                    <a:p>
                      <a:r>
                        <a:rPr lang="en-US" sz="2400" dirty="0">
                          <a:effectLst/>
                          <a:latin typeface="Times New Roman" panose="02020603050405020304" pitchFamily="18" charset="0"/>
                          <a:cs typeface="Times New Roman" panose="02020603050405020304" pitchFamily="18" charset="0"/>
                        </a:rPr>
                        <a:t>modest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flexible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62353346"/>
                  </a:ext>
                </a:extLst>
              </a:tr>
              <a:tr h="434340">
                <a:tc>
                  <a:txBody>
                    <a:bodyPr/>
                    <a:lstStyle/>
                    <a:p>
                      <a:r>
                        <a:rPr lang="en-US" sz="2400" dirty="0">
                          <a:effectLst/>
                          <a:latin typeface="Times New Roman" panose="02020603050405020304" pitchFamily="18" charset="0"/>
                          <a:cs typeface="Times New Roman" panose="02020603050405020304" pitchFamily="18" charset="0"/>
                        </a:rPr>
                        <a:t>hole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agreement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3028950" y="4686300"/>
            <a:ext cx="4424609" cy="369332"/>
          </a:xfrm>
          <a:prstGeom prst="rect">
            <a:avLst/>
          </a:prstGeom>
          <a:noFill/>
        </p:spPr>
        <p:txBody>
          <a:bodyPr wrap="none" rtlCol="0">
            <a:spAutoFit/>
          </a:bodyPr>
          <a:lstStyle/>
          <a:p>
            <a:r>
              <a:rPr lang="en-US" sz="1800"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1760220" y="214954"/>
            <a:ext cx="5657850" cy="585147"/>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dirty="0"/>
              <a:t>Also called "</a:t>
            </a:r>
            <a:r>
              <a:rPr lang="en-US" dirty="0">
                <a:solidFill>
                  <a:srgbClr val="0200FF"/>
                </a:solidFill>
              </a:rPr>
              <a:t>word association</a:t>
            </a:r>
            <a:r>
              <a:rPr lang="en-US" dirty="0"/>
              <a:t>"</a:t>
            </a:r>
          </a:p>
          <a:p>
            <a:pPr>
              <a:lnSpc>
                <a:spcPct val="90000"/>
              </a:lnSpc>
            </a:pPr>
            <a:r>
              <a:rPr lang="en-US" dirty="0"/>
              <a:t>Words can be related in any way, perhaps via a semantic frame or field</a:t>
            </a:r>
            <a:endParaRPr lang="en-US" b="1" dirty="0"/>
          </a:p>
          <a:p>
            <a:pPr lvl="2">
              <a:lnSpc>
                <a:spcPct val="90000"/>
              </a:lnSpc>
            </a:pPr>
            <a:endParaRPr lang="en-US" sz="2100" dirty="0">
              <a:latin typeface="Courier"/>
              <a:cs typeface="Courier"/>
            </a:endParaRPr>
          </a:p>
          <a:p>
            <a:pPr lvl="2">
              <a:lnSpc>
                <a:spcPct val="90000"/>
              </a:lnSpc>
            </a:pPr>
            <a:r>
              <a:rPr lang="en-US" sz="2100" dirty="0">
                <a:latin typeface="Courier"/>
                <a:cs typeface="Courier"/>
              </a:rPr>
              <a:t>coffee, tea</a:t>
            </a:r>
            <a:r>
              <a:rPr lang="en-US" sz="2100" dirty="0"/>
              <a:t>:    </a:t>
            </a:r>
            <a:r>
              <a:rPr lang="en-US" sz="2100" b="1" dirty="0"/>
              <a:t>similar</a:t>
            </a:r>
          </a:p>
          <a:p>
            <a:pPr lvl="2">
              <a:lnSpc>
                <a:spcPct val="90000"/>
              </a:lnSpc>
            </a:pPr>
            <a:r>
              <a:rPr lang="en-US" sz="2100" dirty="0">
                <a:latin typeface="Courier"/>
                <a:cs typeface="Courier"/>
              </a:rPr>
              <a:t>coffee, cup</a:t>
            </a:r>
            <a:r>
              <a:rPr lang="en-US" sz="2100" dirty="0"/>
              <a:t>:   </a:t>
            </a:r>
            <a:r>
              <a:rPr lang="en-US" sz="2100" b="1" dirty="0"/>
              <a:t>related</a:t>
            </a:r>
            <a:r>
              <a:rPr lang="en-US" sz="2100" dirty="0"/>
              <a:t>, not similar</a:t>
            </a:r>
          </a:p>
        </p:txBody>
      </p:sp>
    </p:spTree>
    <p:extLst>
      <p:ext uri="{BB962C8B-B14F-4D97-AF65-F5344CB8AC3E}">
        <p14:creationId xmlns:p14="http://schemas.microsoft.com/office/powerpoint/2010/main" val="101039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800100" y="214954"/>
            <a:ext cx="6617970" cy="699447"/>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800100" y="1384300"/>
            <a:ext cx="7772400" cy="3416300"/>
          </a:xfrm>
        </p:spPr>
        <p:txBody>
          <a:bodyPr>
            <a:normAutofit fontScale="92500" lnSpcReduction="20000"/>
          </a:bodyPr>
          <a:lstStyle/>
          <a:p>
            <a:r>
              <a:rPr lang="en-US" dirty="0"/>
              <a:t>Words that </a:t>
            </a:r>
          </a:p>
          <a:p>
            <a:pPr lvl="1"/>
            <a:r>
              <a:rPr lang="en-US" sz="2400" dirty="0"/>
              <a:t>cover a particular semantic domain </a:t>
            </a:r>
          </a:p>
          <a:p>
            <a:pPr lvl="1"/>
            <a:r>
              <a:rPr lang="en-US" sz="2400" dirty="0"/>
              <a:t>bear structured relations with each other</a:t>
            </a:r>
          </a:p>
          <a:p>
            <a:pPr lvl="1"/>
            <a:endParaRPr lang="en-US" sz="2400" dirty="0"/>
          </a:p>
          <a:p>
            <a:pPr marL="219456" lvl="1" indent="0">
              <a:buNone/>
            </a:pPr>
            <a:r>
              <a:rPr lang="en-US" sz="2400" b="1" dirty="0"/>
              <a:t>hospitals</a:t>
            </a:r>
          </a:p>
          <a:p>
            <a:pPr marL="219456" lvl="1" indent="0">
              <a:buNone/>
            </a:pPr>
            <a:r>
              <a:rPr lang="en-US" sz="2400" i="1" dirty="0"/>
              <a:t>	surgeon</a:t>
            </a:r>
            <a:r>
              <a:rPr lang="en-US" sz="2400" dirty="0"/>
              <a:t>, </a:t>
            </a:r>
            <a:r>
              <a:rPr lang="en-US" sz="2400" i="1" dirty="0"/>
              <a:t>scalpel</a:t>
            </a:r>
            <a:r>
              <a:rPr lang="en-US" sz="2400" dirty="0"/>
              <a:t>, </a:t>
            </a:r>
            <a:r>
              <a:rPr lang="en-US" sz="2400" i="1" dirty="0"/>
              <a:t>nurse</a:t>
            </a:r>
            <a:r>
              <a:rPr lang="en-US" sz="2400" dirty="0"/>
              <a:t>, </a:t>
            </a:r>
            <a:r>
              <a:rPr lang="en-US" sz="2400" i="1" dirty="0" err="1"/>
              <a:t>anaesthetic</a:t>
            </a:r>
            <a:r>
              <a:rPr lang="en-US" sz="2400" dirty="0"/>
              <a:t>, </a:t>
            </a:r>
            <a:r>
              <a:rPr lang="en-US" sz="2400" i="1" dirty="0"/>
              <a:t>hospital</a:t>
            </a:r>
            <a:endParaRPr lang="en-US" sz="2400" dirty="0"/>
          </a:p>
          <a:p>
            <a:pPr marL="219456" lvl="1" indent="0">
              <a:buNone/>
            </a:pPr>
            <a:r>
              <a:rPr lang="en-US" sz="2400" b="1" dirty="0"/>
              <a:t>restaurants</a:t>
            </a:r>
            <a:r>
              <a:rPr lang="en-US" sz="2400" dirty="0"/>
              <a:t> </a:t>
            </a:r>
          </a:p>
          <a:p>
            <a:pPr marL="219456" lvl="1" indent="0">
              <a:buNone/>
            </a:pPr>
            <a:r>
              <a:rPr lang="en-US" sz="2400" i="1" dirty="0"/>
              <a:t>	waiter</a:t>
            </a:r>
            <a:r>
              <a:rPr lang="en-US" sz="2400" dirty="0"/>
              <a:t>, </a:t>
            </a:r>
            <a:r>
              <a:rPr lang="en-US" sz="2400" i="1" dirty="0"/>
              <a:t>menu</a:t>
            </a:r>
            <a:r>
              <a:rPr lang="en-US" sz="2400" dirty="0"/>
              <a:t>, </a:t>
            </a:r>
            <a:r>
              <a:rPr lang="en-US" sz="2400" i="1" dirty="0"/>
              <a:t>plate</a:t>
            </a:r>
            <a:r>
              <a:rPr lang="en-US" sz="2400" dirty="0"/>
              <a:t>, </a:t>
            </a:r>
            <a:r>
              <a:rPr lang="en-US" sz="2400" i="1" dirty="0"/>
              <a:t>food</a:t>
            </a:r>
            <a:r>
              <a:rPr lang="en-US" sz="2400" dirty="0"/>
              <a:t>, </a:t>
            </a:r>
            <a:r>
              <a:rPr lang="en-US" sz="2400" i="1" dirty="0"/>
              <a:t>menu,</a:t>
            </a:r>
            <a:r>
              <a:rPr lang="en-US" sz="2400" dirty="0"/>
              <a:t> </a:t>
            </a:r>
            <a:r>
              <a:rPr lang="en-US" sz="2400" i="1" dirty="0"/>
              <a:t>chef</a:t>
            </a:r>
            <a:r>
              <a:rPr lang="en-US" sz="2400" dirty="0"/>
              <a:t> </a:t>
            </a:r>
          </a:p>
          <a:p>
            <a:pPr marL="219456" lvl="1" indent="0">
              <a:buNone/>
            </a:pPr>
            <a:r>
              <a:rPr lang="en-US" sz="2400" b="1" dirty="0"/>
              <a:t>houses</a:t>
            </a:r>
          </a:p>
          <a:p>
            <a:pPr marL="219456" lvl="1" indent="0">
              <a:buNone/>
            </a:pPr>
            <a:r>
              <a:rPr lang="en-US" sz="2400" i="1" dirty="0"/>
              <a:t>	door</a:t>
            </a:r>
            <a:r>
              <a:rPr lang="en-US" sz="2400" dirty="0"/>
              <a:t>, </a:t>
            </a:r>
            <a:r>
              <a:rPr lang="en-US" sz="2400" i="1" dirty="0"/>
              <a:t>roof</a:t>
            </a:r>
            <a:r>
              <a:rPr lang="en-US" sz="2400" dirty="0"/>
              <a:t>, </a:t>
            </a:r>
            <a:r>
              <a:rPr lang="en-US" sz="2400" i="1" dirty="0"/>
              <a:t>kitchen</a:t>
            </a:r>
            <a:r>
              <a:rPr lang="en-US" sz="2400" dirty="0"/>
              <a:t>, </a:t>
            </a:r>
            <a:r>
              <a:rPr lang="en-US" sz="2400" i="1" dirty="0"/>
              <a:t>family</a:t>
            </a:r>
            <a:r>
              <a:rPr lang="en-US" sz="2400" dirty="0"/>
              <a:t>, </a:t>
            </a:r>
            <a:r>
              <a:rPr lang="en-US" sz="2400" i="1" dirty="0"/>
              <a:t>bed</a:t>
            </a:r>
            <a:endParaRPr lang="en-US" sz="24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57250" y="214954"/>
            <a:ext cx="6560820" cy="585146"/>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857250" y="1088068"/>
            <a:ext cx="8058150" cy="3840479"/>
          </a:xfrm>
        </p:spPr>
        <p:txBody>
          <a:bodyPr>
            <a:noAutofit/>
          </a:bodyPr>
          <a:lstStyle/>
          <a:p>
            <a:r>
              <a:rPr lang="en-US" dirty="0"/>
              <a:t>Senses that are </a:t>
            </a:r>
            <a:r>
              <a:rPr lang="en-US" dirty="0">
                <a:solidFill>
                  <a:srgbClr val="0200FF"/>
                </a:solidFill>
              </a:rPr>
              <a:t>opposites</a:t>
            </a:r>
            <a:r>
              <a:rPr lang="en-US" dirty="0"/>
              <a:t> with respect to only one feature of meaning</a:t>
            </a:r>
          </a:p>
          <a:p>
            <a:r>
              <a:rPr lang="en-US" dirty="0"/>
              <a:t>Otherwise, they are very similar!</a:t>
            </a:r>
          </a:p>
          <a:p>
            <a:pPr marL="342900" lvl="1" indent="0">
              <a:buNone/>
            </a:pPr>
            <a:r>
              <a:rPr lang="en-US" sz="2100" dirty="0">
                <a:latin typeface="Courier"/>
                <a:cs typeface="Courier"/>
              </a:rPr>
              <a:t>dark/light   short/long	fast/slow	rise/fall</a:t>
            </a:r>
          </a:p>
          <a:p>
            <a:pPr marL="342900" lvl="1" indent="0">
              <a:buNone/>
            </a:pPr>
            <a:r>
              <a:rPr lang="en-US" sz="2100" dirty="0">
                <a:latin typeface="Courier"/>
                <a:cs typeface="Courier"/>
              </a:rPr>
              <a:t>hot/cold	    up/down	      in/out</a:t>
            </a:r>
          </a:p>
          <a:p>
            <a:r>
              <a:rPr lang="en-US" dirty="0"/>
              <a:t>More formally: antonyms can</a:t>
            </a:r>
          </a:p>
          <a:p>
            <a:pPr lvl="1">
              <a:lnSpc>
                <a:spcPct val="70000"/>
              </a:lnSpc>
            </a:pPr>
            <a:r>
              <a:rPr lang="en-US" sz="2100" dirty="0"/>
              <a:t>define a binary opposition or be at opposite ends of a scale</a:t>
            </a:r>
          </a:p>
          <a:p>
            <a:pPr lvl="2"/>
            <a:r>
              <a:rPr lang="en-US" sz="1800" dirty="0"/>
              <a:t> </a:t>
            </a:r>
            <a:r>
              <a:rPr lang="en-US" sz="1800" dirty="0">
                <a:latin typeface="Courier"/>
                <a:cs typeface="Courier"/>
              </a:rPr>
              <a:t>long/short, fast/slow</a:t>
            </a:r>
          </a:p>
          <a:p>
            <a:pPr lvl="1"/>
            <a:r>
              <a:rPr lang="en-US" sz="2100" dirty="0"/>
              <a:t>Be </a:t>
            </a:r>
            <a:r>
              <a:rPr lang="en-US" sz="2100" i="1" dirty="0" err="1"/>
              <a:t>reversives</a:t>
            </a:r>
            <a:r>
              <a:rPr lang="en-US" sz="2100" dirty="0"/>
              <a:t>:</a:t>
            </a:r>
          </a:p>
          <a:p>
            <a:pPr lvl="2"/>
            <a:r>
              <a:rPr lang="en-US" sz="1800" dirty="0">
                <a:latin typeface="Courier"/>
                <a:cs typeface="Courier"/>
              </a:rPr>
              <a:t> rise/fall, up/down</a:t>
            </a:r>
            <a:endParaRPr lang="en-US" sz="3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822961" y="214954"/>
            <a:ext cx="6595109" cy="585146"/>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822961" y="1314450"/>
            <a:ext cx="8149589" cy="3714750"/>
          </a:xfrm>
        </p:spPr>
        <p:txBody>
          <a:bodyPr>
            <a:normAutofit lnSpcReduction="10000"/>
          </a:bodyPr>
          <a:lstStyle/>
          <a:p>
            <a:pPr>
              <a:buFont typeface="Arial" panose="020B0604020202020204" pitchFamily="34" charset="0"/>
              <a:buChar char="•"/>
            </a:pPr>
            <a:r>
              <a:rPr lang="en-US" sz="2700" dirty="0"/>
              <a:t>Words have </a:t>
            </a:r>
            <a:r>
              <a:rPr lang="en-US" sz="2700" b="1" dirty="0">
                <a:solidFill>
                  <a:srgbClr val="0200FF"/>
                </a:solidFill>
              </a:rPr>
              <a:t>affective</a:t>
            </a:r>
            <a:r>
              <a:rPr lang="en-US" sz="2700" dirty="0">
                <a:solidFill>
                  <a:srgbClr val="0200FF"/>
                </a:solidFill>
              </a:rPr>
              <a:t> </a:t>
            </a:r>
            <a:r>
              <a:rPr lang="en-US" sz="2700" dirty="0"/>
              <a:t>meanings</a:t>
            </a:r>
          </a:p>
          <a:p>
            <a:pPr marL="739765" lvl="1" indent="-342900">
              <a:buFont typeface="Arial" panose="020B0604020202020204" pitchFamily="34" charset="0"/>
              <a:buChar char="•"/>
            </a:pPr>
            <a:r>
              <a:rPr lang="en-US" sz="2100" dirty="0"/>
              <a:t>Positive connotations (</a:t>
            </a:r>
            <a:r>
              <a:rPr lang="en-US" sz="2100" i="1" dirty="0"/>
              <a:t>happy</a:t>
            </a:r>
            <a:r>
              <a:rPr lang="en-US" sz="2100" dirty="0"/>
              <a:t>) </a:t>
            </a:r>
          </a:p>
          <a:p>
            <a:pPr marL="739765" lvl="1" indent="-342900">
              <a:buFont typeface="Arial" panose="020B0604020202020204" pitchFamily="34" charset="0"/>
              <a:buChar char="•"/>
            </a:pPr>
            <a:r>
              <a:rPr lang="en-US" sz="2100" dirty="0"/>
              <a:t>Negative connotations (</a:t>
            </a:r>
            <a:r>
              <a:rPr lang="en-US" sz="2100" i="1" dirty="0"/>
              <a:t>sad</a:t>
            </a:r>
            <a:r>
              <a:rPr lang="en-US" sz="2100" dirty="0"/>
              <a:t>)</a:t>
            </a:r>
          </a:p>
          <a:p>
            <a:pPr>
              <a:buFont typeface="Arial" panose="020B0604020202020204" pitchFamily="34" charset="0"/>
              <a:buChar char="•"/>
            </a:pPr>
            <a:r>
              <a:rPr lang="en-US" sz="2700" dirty="0"/>
              <a:t>Connotations can be subtle:</a:t>
            </a:r>
          </a:p>
          <a:p>
            <a:pPr marL="739765" lvl="1" indent="-342900">
              <a:buFont typeface="Arial" panose="020B0604020202020204" pitchFamily="34" charset="0"/>
              <a:buChar char="•"/>
            </a:pPr>
            <a:r>
              <a:rPr lang="en-US" sz="2100" dirty="0"/>
              <a:t>Positive connotation: </a:t>
            </a:r>
            <a:r>
              <a:rPr lang="en-US" sz="2100" i="1" dirty="0"/>
              <a:t>copy, replica, reproduction </a:t>
            </a:r>
          </a:p>
          <a:p>
            <a:pPr marL="739765" lvl="1" indent="-342900">
              <a:buFont typeface="Arial" panose="020B0604020202020204" pitchFamily="34" charset="0"/>
              <a:buChar char="•"/>
            </a:pPr>
            <a:r>
              <a:rPr lang="en-US" sz="2100" dirty="0"/>
              <a:t>Negative connotation: </a:t>
            </a:r>
            <a:r>
              <a:rPr lang="en-US" sz="2100" i="1" dirty="0"/>
              <a:t>fake, knockoff, forgery</a:t>
            </a:r>
            <a:endParaRPr lang="en-US" sz="2100" dirty="0"/>
          </a:p>
          <a:p>
            <a:pPr>
              <a:buFont typeface="Arial" panose="020B0604020202020204" pitchFamily="34" charset="0"/>
              <a:buChar char="•"/>
            </a:pPr>
            <a:r>
              <a:rPr lang="en-US" sz="2700" dirty="0">
                <a:solidFill>
                  <a:srgbClr val="0200FF"/>
                </a:solidFill>
              </a:rPr>
              <a:t>Evaluation</a:t>
            </a:r>
            <a:r>
              <a:rPr lang="en-US" sz="2700" dirty="0"/>
              <a:t> (sentiment!)</a:t>
            </a:r>
          </a:p>
          <a:p>
            <a:pPr marL="739765" lvl="1" indent="-342900">
              <a:buFont typeface="Arial" panose="020B0604020202020204" pitchFamily="34" charset="0"/>
              <a:buChar char="•"/>
            </a:pPr>
            <a:r>
              <a:rPr lang="en-US" sz="2100" dirty="0"/>
              <a:t>Positive evaluation (</a:t>
            </a:r>
            <a:r>
              <a:rPr lang="en-US" sz="2100" i="1" dirty="0"/>
              <a:t>great</a:t>
            </a:r>
            <a:r>
              <a:rPr lang="en-US" sz="2100" dirty="0"/>
              <a:t>, </a:t>
            </a:r>
            <a:r>
              <a:rPr lang="en-US" sz="2100" i="1" dirty="0"/>
              <a:t>love</a:t>
            </a:r>
            <a:r>
              <a:rPr lang="en-US" sz="2100" dirty="0"/>
              <a:t>) </a:t>
            </a:r>
          </a:p>
          <a:p>
            <a:pPr marL="739765" lvl="1" indent="-342900">
              <a:buFont typeface="Arial" panose="020B0604020202020204" pitchFamily="34" charset="0"/>
              <a:buChar char="•"/>
            </a:pPr>
            <a:r>
              <a:rPr lang="en-US" sz="2100" dirty="0"/>
              <a:t>Negative evaluation (</a:t>
            </a:r>
            <a:r>
              <a:rPr lang="en-US" sz="2100" i="1" dirty="0"/>
              <a:t>terrible</a:t>
            </a:r>
            <a:r>
              <a:rPr lang="en-US" sz="2100" dirty="0"/>
              <a:t>, </a:t>
            </a:r>
            <a:r>
              <a:rPr lang="en-US" sz="2100" i="1" dirty="0"/>
              <a:t>hate</a:t>
            </a:r>
            <a:r>
              <a:rPr lang="en-US" sz="21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822960" y="1028700"/>
            <a:ext cx="8321040" cy="3429000"/>
          </a:xfrm>
        </p:spPr>
        <p:txBody>
          <a:bodyPr/>
          <a:lstStyle/>
          <a:p>
            <a:r>
              <a:rPr lang="en-US" dirty="0"/>
              <a:t>Words seem to vary along 3 affective dimensions:</a:t>
            </a:r>
          </a:p>
          <a:p>
            <a:pPr lvl="1"/>
            <a:r>
              <a:rPr lang="en-US" sz="2100" b="1" dirty="0"/>
              <a:t>valence</a:t>
            </a:r>
            <a:r>
              <a:rPr lang="en-US" sz="2100" dirty="0"/>
              <a:t>: the pleasantness of the stimulus</a:t>
            </a:r>
          </a:p>
          <a:p>
            <a:pPr lvl="1"/>
            <a:r>
              <a:rPr lang="en-US" sz="2100" b="1" dirty="0"/>
              <a:t>arousal</a:t>
            </a:r>
            <a:r>
              <a:rPr lang="en-US" sz="2100" dirty="0"/>
              <a:t>: the intensity of emotion provoked by the stimulus</a:t>
            </a:r>
          </a:p>
          <a:p>
            <a:pPr lvl="1"/>
            <a:r>
              <a:rPr lang="en-US" sz="2100" b="1" dirty="0"/>
              <a:t>dominance</a:t>
            </a:r>
            <a:r>
              <a:rPr lang="en-US" sz="21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5029200" y="685800"/>
            <a:ext cx="2108269" cy="323165"/>
          </a:xfrm>
          <a:prstGeom prst="rect">
            <a:avLst/>
          </a:prstGeom>
          <a:noFill/>
        </p:spPr>
        <p:txBody>
          <a:bodyPr wrap="none" rtlCol="0">
            <a:spAutoFit/>
          </a:bodyPr>
          <a:lstStyle/>
          <a:p>
            <a:r>
              <a:rPr lang="en-US" sz="15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nvGraphicFramePr>
        <p:xfrm>
          <a:off x="1280161" y="2686050"/>
          <a:ext cx="6320790" cy="2080260"/>
        </p:xfrm>
        <a:graphic>
          <a:graphicData uri="http://schemas.openxmlformats.org/drawingml/2006/table">
            <a:tbl>
              <a:tblPr firstRow="1">
                <a:tableStyleId>{5C22544A-7EE6-4342-B048-85BDC9FD1C3A}</a:tableStyleId>
              </a:tblPr>
              <a:tblGrid>
                <a:gridCol w="1309160">
                  <a:extLst>
                    <a:ext uri="{9D8B030D-6E8A-4147-A177-3AD203B41FA5}">
                      <a16:colId xmlns:a16="http://schemas.microsoft.com/office/drawing/2014/main" val="3377420894"/>
                    </a:ext>
                  </a:extLst>
                </a:gridCol>
                <a:gridCol w="1073921">
                  <a:extLst>
                    <a:ext uri="{9D8B030D-6E8A-4147-A177-3AD203B41FA5}">
                      <a16:colId xmlns:a16="http://schemas.microsoft.com/office/drawing/2014/main" val="3031128866"/>
                    </a:ext>
                  </a:extLst>
                </a:gridCol>
                <a:gridCol w="920504">
                  <a:extLst>
                    <a:ext uri="{9D8B030D-6E8A-4147-A177-3AD203B41FA5}">
                      <a16:colId xmlns:a16="http://schemas.microsoft.com/office/drawing/2014/main" val="2253579774"/>
                    </a:ext>
                  </a:extLst>
                </a:gridCol>
                <a:gridCol w="731206">
                  <a:extLst>
                    <a:ext uri="{9D8B030D-6E8A-4147-A177-3AD203B41FA5}">
                      <a16:colId xmlns:a16="http://schemas.microsoft.com/office/drawing/2014/main" val="1881473539"/>
                    </a:ext>
                  </a:extLst>
                </a:gridCol>
                <a:gridCol w="1143000">
                  <a:extLst>
                    <a:ext uri="{9D8B030D-6E8A-4147-A177-3AD203B41FA5}">
                      <a16:colId xmlns:a16="http://schemas.microsoft.com/office/drawing/2014/main" val="4169453637"/>
                    </a:ext>
                  </a:extLst>
                </a:gridCol>
                <a:gridCol w="1142999">
                  <a:extLst>
                    <a:ext uri="{9D8B030D-6E8A-4147-A177-3AD203B41FA5}">
                      <a16:colId xmlns:a16="http://schemas.microsoft.com/office/drawing/2014/main" val="3994006102"/>
                    </a:ext>
                  </a:extLst>
                </a:gridCol>
              </a:tblGrid>
              <a:tr h="297180">
                <a:tc>
                  <a:txBody>
                    <a:bodyPr/>
                    <a:lstStyle/>
                    <a:p>
                      <a:endParaRPr lang="en-US" sz="1500" dirty="0"/>
                    </a:p>
                  </a:txBody>
                  <a:tcPr marL="68580" marR="68580" marT="34290" marB="34290"/>
                </a:tc>
                <a:tc>
                  <a:txBody>
                    <a:bodyPr/>
                    <a:lstStyle/>
                    <a:p>
                      <a:r>
                        <a:rPr lang="en-US" sz="1500" dirty="0"/>
                        <a:t>Word</a:t>
                      </a:r>
                    </a:p>
                  </a:txBody>
                  <a:tcPr marL="68580" marR="68580" marT="34290" marB="34290"/>
                </a:tc>
                <a:tc>
                  <a:txBody>
                    <a:bodyPr/>
                    <a:lstStyle/>
                    <a:p>
                      <a:r>
                        <a:rPr lang="en-US" sz="1500" dirty="0"/>
                        <a:t>Score</a:t>
                      </a:r>
                    </a:p>
                  </a:txBody>
                  <a:tcPr marL="68580" marR="68580" marT="34290" marB="34290"/>
                </a:tc>
                <a:tc>
                  <a:txBody>
                    <a:bodyPr/>
                    <a:lstStyle/>
                    <a:p>
                      <a:endParaRPr lang="en-US" sz="1500" dirty="0"/>
                    </a:p>
                  </a:txBody>
                  <a:tcPr marL="68580" marR="68580" marT="34290" marB="34290"/>
                </a:tc>
                <a:tc>
                  <a:txBody>
                    <a:bodyPr/>
                    <a:lstStyle/>
                    <a:p>
                      <a:r>
                        <a:rPr lang="en-US" sz="1500" dirty="0"/>
                        <a:t>Word</a:t>
                      </a:r>
                    </a:p>
                  </a:txBody>
                  <a:tcPr marL="68580" marR="68580" marT="34290" marB="34290"/>
                </a:tc>
                <a:tc>
                  <a:txBody>
                    <a:bodyPr/>
                    <a:lstStyle/>
                    <a:p>
                      <a:r>
                        <a:rPr lang="en-US" sz="1500" dirty="0"/>
                        <a:t>Score</a:t>
                      </a:r>
                    </a:p>
                  </a:txBody>
                  <a:tcPr marL="68580" marR="68580" marT="34290" marB="34290"/>
                </a:tc>
                <a:extLst>
                  <a:ext uri="{0D108BD9-81ED-4DB2-BD59-A6C34878D82A}">
                    <a16:rowId xmlns:a16="http://schemas.microsoft.com/office/drawing/2014/main" val="634625426"/>
                  </a:ext>
                </a:extLst>
              </a:tr>
              <a:tr h="297180">
                <a:tc rowSpan="2">
                  <a:txBody>
                    <a:bodyPr/>
                    <a:lstStyle/>
                    <a:p>
                      <a:r>
                        <a:rPr lang="en-US" sz="1500" b="1" dirty="0"/>
                        <a:t>Valence</a:t>
                      </a:r>
                    </a:p>
                  </a:txBody>
                  <a:tcPr marL="68580" marR="68580" marT="34290" marB="34290"/>
                </a:tc>
                <a:tc>
                  <a:txBody>
                    <a:bodyPr/>
                    <a:lstStyle/>
                    <a:p>
                      <a:r>
                        <a:rPr lang="en-US" sz="1500" dirty="0"/>
                        <a:t>love</a:t>
                      </a:r>
                    </a:p>
                  </a:txBody>
                  <a:tcPr marL="68580" marR="68580" marT="34290" marB="34290"/>
                </a:tc>
                <a:tc>
                  <a:txBody>
                    <a:bodyPr/>
                    <a:lstStyle/>
                    <a:p>
                      <a:pPr algn="r"/>
                      <a:r>
                        <a:rPr lang="en-US" sz="1500" dirty="0"/>
                        <a:t>1.000</a:t>
                      </a:r>
                    </a:p>
                  </a:txBody>
                  <a:tcPr marL="68580" marR="68580" marT="34290" marB="34290"/>
                </a:tc>
                <a:tc>
                  <a:txBody>
                    <a:bodyPr/>
                    <a:lstStyle/>
                    <a:p>
                      <a:endParaRPr lang="en-US" sz="1500" dirty="0"/>
                    </a:p>
                  </a:txBody>
                  <a:tcPr marL="68580" marR="68580" marT="34290" marB="34290"/>
                </a:tc>
                <a:tc>
                  <a:txBody>
                    <a:bodyPr/>
                    <a:lstStyle/>
                    <a:p>
                      <a:r>
                        <a:rPr lang="en-US" sz="1500" dirty="0"/>
                        <a:t>toxic</a:t>
                      </a:r>
                    </a:p>
                  </a:txBody>
                  <a:tcPr marL="68580" marR="68580" marT="34290" marB="34290"/>
                </a:tc>
                <a:tc>
                  <a:txBody>
                    <a:bodyPr/>
                    <a:lstStyle/>
                    <a:p>
                      <a:pPr algn="r"/>
                      <a:r>
                        <a:rPr lang="en-US" sz="1500" dirty="0"/>
                        <a:t>0.008</a:t>
                      </a:r>
                    </a:p>
                  </a:txBody>
                  <a:tcPr marL="68580" marR="68580" marT="34290" marB="34290"/>
                </a:tc>
                <a:extLst>
                  <a:ext uri="{0D108BD9-81ED-4DB2-BD59-A6C34878D82A}">
                    <a16:rowId xmlns:a16="http://schemas.microsoft.com/office/drawing/2014/main" val="1339686788"/>
                  </a:ext>
                </a:extLst>
              </a:tr>
              <a:tr h="297180">
                <a:tc vMerge="1">
                  <a:txBody>
                    <a:bodyPr/>
                    <a:lstStyle/>
                    <a:p>
                      <a:endParaRPr lang="en-US" sz="2000" dirty="0"/>
                    </a:p>
                  </a:txBody>
                  <a:tcPr/>
                </a:tc>
                <a:tc>
                  <a:txBody>
                    <a:bodyPr/>
                    <a:lstStyle/>
                    <a:p>
                      <a:r>
                        <a:rPr lang="en-US" sz="1500" dirty="0"/>
                        <a:t>happy</a:t>
                      </a:r>
                    </a:p>
                  </a:txBody>
                  <a:tcPr marL="68580" marR="68580" marT="34290" marB="34290"/>
                </a:tc>
                <a:tc>
                  <a:txBody>
                    <a:bodyPr/>
                    <a:lstStyle/>
                    <a:p>
                      <a:pPr algn="r"/>
                      <a:r>
                        <a:rPr lang="en-US" sz="1500" dirty="0"/>
                        <a:t>1.000</a:t>
                      </a:r>
                    </a:p>
                  </a:txBody>
                  <a:tcPr marL="68580" marR="68580" marT="34290" marB="34290"/>
                </a:tc>
                <a:tc>
                  <a:txBody>
                    <a:bodyPr/>
                    <a:lstStyle/>
                    <a:p>
                      <a:endParaRPr lang="en-US" sz="1500" dirty="0"/>
                    </a:p>
                  </a:txBody>
                  <a:tcPr marL="68580" marR="68580" marT="34290" marB="34290"/>
                </a:tc>
                <a:tc>
                  <a:txBody>
                    <a:bodyPr/>
                    <a:lstStyle/>
                    <a:p>
                      <a:r>
                        <a:rPr lang="en-US" sz="1500" dirty="0"/>
                        <a:t>nightmare</a:t>
                      </a:r>
                    </a:p>
                  </a:txBody>
                  <a:tcPr marL="68580" marR="68580" marT="34290" marB="34290"/>
                </a:tc>
                <a:tc>
                  <a:txBody>
                    <a:bodyPr/>
                    <a:lstStyle/>
                    <a:p>
                      <a:pPr algn="r"/>
                      <a:r>
                        <a:rPr lang="en-US" sz="1500" dirty="0"/>
                        <a:t>0.005</a:t>
                      </a:r>
                    </a:p>
                  </a:txBody>
                  <a:tcPr marL="68580" marR="68580" marT="34290" marB="34290"/>
                </a:tc>
                <a:extLst>
                  <a:ext uri="{0D108BD9-81ED-4DB2-BD59-A6C34878D82A}">
                    <a16:rowId xmlns:a16="http://schemas.microsoft.com/office/drawing/2014/main" val="1588537677"/>
                  </a:ext>
                </a:extLst>
              </a:tr>
              <a:tr h="297180">
                <a:tc rowSpan="2">
                  <a:txBody>
                    <a:bodyPr/>
                    <a:lstStyle/>
                    <a:p>
                      <a:r>
                        <a:rPr lang="en-US" sz="1500" b="1" dirty="0"/>
                        <a:t>Arousal</a:t>
                      </a:r>
                    </a:p>
                  </a:txBody>
                  <a:tcPr marL="68580" marR="68580" marT="34290" marB="34290">
                    <a:solidFill>
                      <a:schemeClr val="accent2">
                        <a:lumMod val="20000"/>
                        <a:lumOff val="80000"/>
                      </a:schemeClr>
                    </a:solidFill>
                  </a:tcPr>
                </a:tc>
                <a:tc>
                  <a:txBody>
                    <a:bodyPr/>
                    <a:lstStyle/>
                    <a:p>
                      <a:r>
                        <a:rPr lang="en-US" sz="1500" dirty="0"/>
                        <a:t>elated</a:t>
                      </a:r>
                    </a:p>
                  </a:txBody>
                  <a:tcPr marL="68580" marR="68580" marT="34290" marB="34290">
                    <a:solidFill>
                      <a:schemeClr val="accent2">
                        <a:lumMod val="20000"/>
                        <a:lumOff val="80000"/>
                      </a:schemeClr>
                    </a:solidFill>
                  </a:tcPr>
                </a:tc>
                <a:tc>
                  <a:txBody>
                    <a:bodyPr/>
                    <a:lstStyle/>
                    <a:p>
                      <a:pPr algn="r"/>
                      <a:r>
                        <a:rPr lang="en-US" sz="1500" dirty="0"/>
                        <a:t>0.960</a:t>
                      </a:r>
                    </a:p>
                  </a:txBody>
                  <a:tcPr marL="68580" marR="68580" marT="34290" marB="34290">
                    <a:solidFill>
                      <a:schemeClr val="accent2">
                        <a:lumMod val="20000"/>
                        <a:lumOff val="80000"/>
                      </a:schemeClr>
                    </a:solidFill>
                  </a:tcPr>
                </a:tc>
                <a:tc>
                  <a:txBody>
                    <a:bodyPr/>
                    <a:lstStyle/>
                    <a:p>
                      <a:endParaRPr lang="en-US" sz="1500" dirty="0"/>
                    </a:p>
                  </a:txBody>
                  <a:tcPr marL="68580" marR="68580" marT="34290" marB="34290">
                    <a:solidFill>
                      <a:schemeClr val="accent2">
                        <a:lumMod val="20000"/>
                        <a:lumOff val="80000"/>
                      </a:schemeClr>
                    </a:solidFill>
                  </a:tcPr>
                </a:tc>
                <a:tc>
                  <a:txBody>
                    <a:bodyPr/>
                    <a:lstStyle/>
                    <a:p>
                      <a:r>
                        <a:rPr lang="en-US" sz="1500" dirty="0"/>
                        <a:t>mellow</a:t>
                      </a:r>
                    </a:p>
                  </a:txBody>
                  <a:tcPr marL="68580" marR="68580" marT="34290" marB="34290">
                    <a:solidFill>
                      <a:schemeClr val="accent2">
                        <a:lumMod val="20000"/>
                        <a:lumOff val="80000"/>
                      </a:schemeClr>
                    </a:solidFill>
                  </a:tcPr>
                </a:tc>
                <a:tc>
                  <a:txBody>
                    <a:bodyPr/>
                    <a:lstStyle/>
                    <a:p>
                      <a:pPr algn="r"/>
                      <a:r>
                        <a:rPr lang="en-US" sz="1500" dirty="0"/>
                        <a:t>0.069</a:t>
                      </a:r>
                    </a:p>
                  </a:txBody>
                  <a:tcPr marL="68580" marR="68580" marT="34290" marB="34290">
                    <a:solidFill>
                      <a:schemeClr val="accent2">
                        <a:lumMod val="20000"/>
                        <a:lumOff val="80000"/>
                      </a:schemeClr>
                    </a:solidFill>
                  </a:tcPr>
                </a:tc>
                <a:extLst>
                  <a:ext uri="{0D108BD9-81ED-4DB2-BD59-A6C34878D82A}">
                    <a16:rowId xmlns:a16="http://schemas.microsoft.com/office/drawing/2014/main" val="2597233073"/>
                  </a:ext>
                </a:extLst>
              </a:tr>
              <a:tr h="297180">
                <a:tc vMerge="1">
                  <a:txBody>
                    <a:bodyPr/>
                    <a:lstStyle/>
                    <a:p>
                      <a:endParaRPr lang="en-US" sz="2000" dirty="0"/>
                    </a:p>
                  </a:txBody>
                  <a:tcPr>
                    <a:solidFill>
                      <a:schemeClr val="accent2">
                        <a:lumMod val="20000"/>
                        <a:lumOff val="80000"/>
                      </a:schemeClr>
                    </a:solidFill>
                  </a:tcPr>
                </a:tc>
                <a:tc>
                  <a:txBody>
                    <a:bodyPr/>
                    <a:lstStyle/>
                    <a:p>
                      <a:r>
                        <a:rPr lang="en-US" sz="1500" dirty="0"/>
                        <a:t>frenzy</a:t>
                      </a:r>
                    </a:p>
                  </a:txBody>
                  <a:tcPr marL="68580" marR="68580" marT="34290" marB="34290">
                    <a:solidFill>
                      <a:schemeClr val="accent2">
                        <a:lumMod val="20000"/>
                        <a:lumOff val="80000"/>
                      </a:schemeClr>
                    </a:solidFill>
                  </a:tcPr>
                </a:tc>
                <a:tc>
                  <a:txBody>
                    <a:bodyPr/>
                    <a:lstStyle/>
                    <a:p>
                      <a:pPr algn="r"/>
                      <a:r>
                        <a:rPr lang="en-US" sz="1500" dirty="0"/>
                        <a:t>0.965</a:t>
                      </a:r>
                    </a:p>
                  </a:txBody>
                  <a:tcPr marL="68580" marR="68580" marT="34290" marB="34290">
                    <a:solidFill>
                      <a:schemeClr val="accent2">
                        <a:lumMod val="20000"/>
                        <a:lumOff val="80000"/>
                      </a:schemeClr>
                    </a:solidFill>
                  </a:tcPr>
                </a:tc>
                <a:tc>
                  <a:txBody>
                    <a:bodyPr/>
                    <a:lstStyle/>
                    <a:p>
                      <a:endParaRPr lang="en-US" sz="1500" dirty="0"/>
                    </a:p>
                  </a:txBody>
                  <a:tcPr marL="68580" marR="68580" marT="34290" marB="34290">
                    <a:solidFill>
                      <a:schemeClr val="accent2">
                        <a:lumMod val="20000"/>
                        <a:lumOff val="80000"/>
                      </a:schemeClr>
                    </a:solidFill>
                  </a:tcPr>
                </a:tc>
                <a:tc>
                  <a:txBody>
                    <a:bodyPr/>
                    <a:lstStyle/>
                    <a:p>
                      <a:r>
                        <a:rPr lang="en-US" sz="1500" dirty="0"/>
                        <a:t>napping</a:t>
                      </a:r>
                    </a:p>
                  </a:txBody>
                  <a:tcPr marL="68580" marR="68580" marT="34290" marB="34290">
                    <a:solidFill>
                      <a:schemeClr val="accent2">
                        <a:lumMod val="20000"/>
                        <a:lumOff val="80000"/>
                      </a:schemeClr>
                    </a:solidFill>
                  </a:tcPr>
                </a:tc>
                <a:tc>
                  <a:txBody>
                    <a:bodyPr/>
                    <a:lstStyle/>
                    <a:p>
                      <a:pPr algn="r"/>
                      <a:r>
                        <a:rPr lang="en-US" sz="1500" dirty="0"/>
                        <a:t>0.046</a:t>
                      </a:r>
                    </a:p>
                  </a:txBody>
                  <a:tcPr marL="68580" marR="68580" marT="34290" marB="34290">
                    <a:solidFill>
                      <a:schemeClr val="accent2">
                        <a:lumMod val="20000"/>
                        <a:lumOff val="80000"/>
                      </a:schemeClr>
                    </a:solidFill>
                  </a:tcPr>
                </a:tc>
                <a:extLst>
                  <a:ext uri="{0D108BD9-81ED-4DB2-BD59-A6C34878D82A}">
                    <a16:rowId xmlns:a16="http://schemas.microsoft.com/office/drawing/2014/main" val="1194605995"/>
                  </a:ext>
                </a:extLst>
              </a:tr>
              <a:tr h="297180">
                <a:tc rowSpan="2">
                  <a:txBody>
                    <a:bodyPr/>
                    <a:lstStyle/>
                    <a:p>
                      <a:r>
                        <a:rPr lang="en-US" sz="1500" b="1" dirty="0"/>
                        <a:t>Dominance</a:t>
                      </a:r>
                    </a:p>
                  </a:txBody>
                  <a:tcPr marL="68580" marR="68580" marT="34290" marB="34290"/>
                </a:tc>
                <a:tc>
                  <a:txBody>
                    <a:bodyPr/>
                    <a:lstStyle/>
                    <a:p>
                      <a:r>
                        <a:rPr lang="en-US" sz="1500" dirty="0"/>
                        <a:t>powerful</a:t>
                      </a:r>
                    </a:p>
                  </a:txBody>
                  <a:tcPr marL="68580" marR="68580" marT="34290" marB="34290"/>
                </a:tc>
                <a:tc>
                  <a:txBody>
                    <a:bodyPr/>
                    <a:lstStyle/>
                    <a:p>
                      <a:pPr algn="r"/>
                      <a:r>
                        <a:rPr lang="en-US" sz="1500" dirty="0"/>
                        <a:t>0.991</a:t>
                      </a:r>
                    </a:p>
                  </a:txBody>
                  <a:tcPr marL="68580" marR="68580" marT="34290" marB="34290"/>
                </a:tc>
                <a:tc>
                  <a:txBody>
                    <a:bodyPr/>
                    <a:lstStyle/>
                    <a:p>
                      <a:endParaRPr lang="en-US" sz="1500" dirty="0"/>
                    </a:p>
                  </a:txBody>
                  <a:tcPr marL="68580" marR="68580" marT="34290" marB="34290"/>
                </a:tc>
                <a:tc>
                  <a:txBody>
                    <a:bodyPr/>
                    <a:lstStyle/>
                    <a:p>
                      <a:r>
                        <a:rPr lang="en-US" sz="1500" dirty="0"/>
                        <a:t>weak</a:t>
                      </a:r>
                    </a:p>
                  </a:txBody>
                  <a:tcPr marL="68580" marR="68580" marT="34290" marB="34290"/>
                </a:tc>
                <a:tc>
                  <a:txBody>
                    <a:bodyPr/>
                    <a:lstStyle/>
                    <a:p>
                      <a:pPr algn="r"/>
                      <a:r>
                        <a:rPr lang="en-US" sz="1500" dirty="0"/>
                        <a:t>0.045</a:t>
                      </a:r>
                    </a:p>
                  </a:txBody>
                  <a:tcPr marL="68580" marR="68580" marT="34290" marB="34290"/>
                </a:tc>
                <a:extLst>
                  <a:ext uri="{0D108BD9-81ED-4DB2-BD59-A6C34878D82A}">
                    <a16:rowId xmlns:a16="http://schemas.microsoft.com/office/drawing/2014/main" val="1673050729"/>
                  </a:ext>
                </a:extLst>
              </a:tr>
              <a:tr h="297180">
                <a:tc vMerge="1">
                  <a:txBody>
                    <a:bodyPr/>
                    <a:lstStyle/>
                    <a:p>
                      <a:endParaRPr lang="en-US" sz="2000" dirty="0"/>
                    </a:p>
                  </a:txBody>
                  <a:tcPr/>
                </a:tc>
                <a:tc>
                  <a:txBody>
                    <a:bodyPr/>
                    <a:lstStyle/>
                    <a:p>
                      <a:r>
                        <a:rPr lang="en-US" sz="1500" dirty="0"/>
                        <a:t>leadership</a:t>
                      </a:r>
                    </a:p>
                  </a:txBody>
                  <a:tcPr marL="68580" marR="68580" marT="34290" marB="34290"/>
                </a:tc>
                <a:tc>
                  <a:txBody>
                    <a:bodyPr/>
                    <a:lstStyle/>
                    <a:p>
                      <a:pPr algn="r"/>
                      <a:r>
                        <a:rPr lang="en-US" sz="1500" dirty="0"/>
                        <a:t>0.983</a:t>
                      </a:r>
                    </a:p>
                  </a:txBody>
                  <a:tcPr marL="68580" marR="68580" marT="34290" marB="34290"/>
                </a:tc>
                <a:tc>
                  <a:txBody>
                    <a:bodyPr/>
                    <a:lstStyle/>
                    <a:p>
                      <a:endParaRPr lang="en-US" sz="1500" dirty="0"/>
                    </a:p>
                  </a:txBody>
                  <a:tcPr marL="68580" marR="68580" marT="34290" marB="34290"/>
                </a:tc>
                <a:tc>
                  <a:txBody>
                    <a:bodyPr/>
                    <a:lstStyle/>
                    <a:p>
                      <a:r>
                        <a:rPr lang="en-US" sz="1500" dirty="0"/>
                        <a:t>empty</a:t>
                      </a:r>
                    </a:p>
                  </a:txBody>
                  <a:tcPr marL="68580" marR="68580" marT="34290" marB="34290"/>
                </a:tc>
                <a:tc>
                  <a:txBody>
                    <a:bodyPr/>
                    <a:lstStyle/>
                    <a:p>
                      <a:pPr algn="r"/>
                      <a:r>
                        <a:rPr lang="en-US" sz="1500" dirty="0"/>
                        <a:t>0.081</a:t>
                      </a:r>
                    </a:p>
                  </a:txBody>
                  <a:tcPr marL="68580" marR="68580" marT="34290" marB="34290"/>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3303940" y="4762500"/>
            <a:ext cx="5840060" cy="369332"/>
          </a:xfrm>
          <a:prstGeom prst="rect">
            <a:avLst/>
          </a:prstGeom>
          <a:noFill/>
        </p:spPr>
        <p:txBody>
          <a:bodyPr wrap="none" rtlCol="0">
            <a:spAutoFit/>
          </a:bodyPr>
          <a:lstStyle/>
          <a:p>
            <a:r>
              <a:rPr lang="en-US" sz="1800"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Ch.6: Vector semantics and embeddings,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95046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914400" y="1085850"/>
            <a:ext cx="7715250" cy="3657600"/>
          </a:xfrm>
        </p:spPr>
        <p:txBody>
          <a:bodyPr>
            <a:normAutofit/>
          </a:bodyPr>
          <a:lstStyle/>
          <a:p>
            <a:r>
              <a:rPr lang="en-US" sz="2700" b="1" dirty="0"/>
              <a:t>Concepts</a:t>
            </a:r>
            <a:r>
              <a:rPr lang="en-US" sz="2700" dirty="0"/>
              <a:t> or word senses</a:t>
            </a:r>
          </a:p>
          <a:p>
            <a:pPr lvl="1"/>
            <a:r>
              <a:rPr lang="en-US" sz="2100" dirty="0"/>
              <a:t>Have a complex many-to-many association with </a:t>
            </a:r>
            <a:r>
              <a:rPr lang="en-US" sz="2100" b="1" dirty="0"/>
              <a:t>words</a:t>
            </a:r>
            <a:r>
              <a:rPr lang="en-US" sz="2100" dirty="0"/>
              <a:t> (homonymy, multiple senses)</a:t>
            </a:r>
          </a:p>
          <a:p>
            <a:r>
              <a:rPr lang="en-US" sz="2700" dirty="0"/>
              <a:t>Have relations with each other</a:t>
            </a:r>
          </a:p>
          <a:p>
            <a:pPr lvl="1"/>
            <a:r>
              <a:rPr lang="en-US" sz="2100" dirty="0"/>
              <a:t>Synonymy</a:t>
            </a:r>
          </a:p>
          <a:p>
            <a:pPr lvl="1"/>
            <a:r>
              <a:rPr lang="en-US" sz="2100" dirty="0" err="1"/>
              <a:t>Antonymy</a:t>
            </a:r>
            <a:endParaRPr lang="en-US" sz="2100" dirty="0"/>
          </a:p>
          <a:p>
            <a:pPr lvl="1"/>
            <a:r>
              <a:rPr lang="en-US" sz="2100" dirty="0"/>
              <a:t>Similarity</a:t>
            </a:r>
          </a:p>
          <a:p>
            <a:pPr lvl="1"/>
            <a:r>
              <a:rPr lang="en-US" sz="2100" dirty="0"/>
              <a:t>Relatedness</a:t>
            </a:r>
          </a:p>
          <a:p>
            <a:pPr lvl="1"/>
            <a:r>
              <a:rPr lang="en-US" sz="2100" dirty="0"/>
              <a:t>Connotation</a:t>
            </a:r>
          </a:p>
        </p:txBody>
      </p:sp>
    </p:spTree>
    <p:extLst>
      <p:ext uri="{BB962C8B-B14F-4D97-AF65-F5344CB8AC3E}">
        <p14:creationId xmlns:p14="http://schemas.microsoft.com/office/powerpoint/2010/main" val="4653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fontScale="90000"/>
          </a:bodyPr>
          <a:lstStyle/>
          <a:p>
            <a:r>
              <a:rPr lang="en-US" altLang="zh-TW" sz="3200" dirty="0"/>
              <a:t>Vector Semantics &amp; Embeddings </a:t>
            </a:r>
            <a:r>
              <a:rPr lang="en-US" sz="3000" dirty="0">
                <a:solidFill>
                  <a:schemeClr val="bg1"/>
                </a:solidFill>
                <a:ea typeface="Franklin Gothic Book" charset="0"/>
                <a:cs typeface="Franklin Gothic Book" charset="0"/>
              </a:rPr>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Vector Semantics</a:t>
            </a:r>
          </a:p>
        </p:txBody>
      </p:sp>
    </p:spTree>
    <p:extLst>
      <p:ext uri="{BB962C8B-B14F-4D97-AF65-F5344CB8AC3E}">
        <p14:creationId xmlns:p14="http://schemas.microsoft.com/office/powerpoint/2010/main" val="13953404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14954"/>
            <a:ext cx="6972300" cy="699447"/>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857250" y="1657351"/>
            <a:ext cx="7772400" cy="2857499"/>
          </a:xfrm>
        </p:spPr>
        <p:txBody>
          <a:bodyPr/>
          <a:lstStyle/>
          <a:p>
            <a:pPr marL="0" indent="0"/>
            <a:r>
              <a:rPr lang="en-US" sz="2700" dirty="0"/>
              <a:t>Can we build a theory of how to represent word meaning, that accounts for at least some of the desiderata?</a:t>
            </a:r>
          </a:p>
          <a:p>
            <a:pPr marL="0" indent="0"/>
            <a:r>
              <a:rPr lang="en-US" sz="2700" dirty="0"/>
              <a:t>We'll introduce </a:t>
            </a:r>
            <a:r>
              <a:rPr lang="en-US" sz="2700" b="1" dirty="0"/>
              <a:t>vector semantics</a:t>
            </a:r>
          </a:p>
          <a:p>
            <a:pPr marL="342900" lvl="1" indent="0"/>
            <a:r>
              <a:rPr lang="en-US" sz="2300" b="1" dirty="0"/>
              <a:t>	</a:t>
            </a:r>
            <a:r>
              <a:rPr lang="en-US" sz="2300" dirty="0"/>
              <a:t>The standard model in language processing!</a:t>
            </a:r>
          </a:p>
          <a:p>
            <a:pPr marL="342900" lvl="1" indent="0"/>
            <a:r>
              <a:rPr lang="en-US" sz="23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14954"/>
            <a:ext cx="6560820" cy="699447"/>
          </a:xfrm>
        </p:spPr>
        <p:txBody>
          <a:bodyPr/>
          <a:lstStyle/>
          <a:p>
            <a:r>
              <a:rPr lang="en-US" dirty="0"/>
              <a:t>Ludwig Wittgenstein</a:t>
            </a:r>
          </a:p>
        </p:txBody>
      </p:sp>
      <p:sp>
        <p:nvSpPr>
          <p:cNvPr id="3" name="Content Placeholder 2"/>
          <p:cNvSpPr>
            <a:spLocks noGrp="1"/>
          </p:cNvSpPr>
          <p:nvPr>
            <p:ph idx="1"/>
          </p:nvPr>
        </p:nvSpPr>
        <p:spPr>
          <a:xfrm>
            <a:off x="857250" y="1657351"/>
            <a:ext cx="7772400" cy="2857499"/>
          </a:xfrm>
        </p:spPr>
        <p:txBody>
          <a:bodyPr/>
          <a:lstStyle/>
          <a:p>
            <a:pPr marL="0" indent="0"/>
            <a:r>
              <a:rPr lang="en-US" sz="2700" dirty="0"/>
              <a:t>PI #43: </a:t>
            </a:r>
          </a:p>
          <a:p>
            <a:pPr marL="239316" lvl="1" indent="0">
              <a:buNone/>
            </a:pPr>
            <a:r>
              <a:rPr lang="en-US" sz="2700" dirty="0"/>
              <a:t>"The meaning of a word is its </a:t>
            </a:r>
            <a:r>
              <a:rPr lang="en-US" sz="2700" dirty="0">
                <a:solidFill>
                  <a:srgbClr val="0200FF"/>
                </a:solidFill>
              </a:rPr>
              <a:t>use</a:t>
            </a:r>
            <a:r>
              <a:rPr lang="en-US" sz="2700" dirty="0"/>
              <a:t> in the language"</a:t>
            </a:r>
          </a:p>
        </p:txBody>
      </p:sp>
    </p:spTree>
    <p:extLst>
      <p:ext uri="{BB962C8B-B14F-4D97-AF65-F5344CB8AC3E}">
        <p14:creationId xmlns:p14="http://schemas.microsoft.com/office/powerpoint/2010/main" val="184336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571501" y="1257300"/>
            <a:ext cx="8321039" cy="3429000"/>
          </a:xfrm>
        </p:spPr>
        <p:txBody>
          <a:bodyPr/>
          <a:lstStyle/>
          <a:p>
            <a:r>
              <a:rPr lang="en-US" dirty="0"/>
              <a:t>One way to define "usage": </a:t>
            </a:r>
          </a:p>
          <a:p>
            <a:pPr lvl="1"/>
            <a:r>
              <a:rPr lang="en-US" dirty="0"/>
              <a:t>words are defined by their environments (the words around them)</a:t>
            </a:r>
          </a:p>
          <a:p>
            <a:endParaRPr lang="en-US" dirty="0"/>
          </a:p>
          <a:p>
            <a:r>
              <a:rPr lang="en-US" dirty="0" err="1"/>
              <a:t>Zellig</a:t>
            </a:r>
            <a:r>
              <a:rPr lang="en-US" dirty="0"/>
              <a:t> Harris (1954): </a:t>
            </a:r>
          </a:p>
          <a:p>
            <a:r>
              <a:rPr lang="en-US" b="1" dirty="0"/>
              <a:t>If A and B have almost identical environments we say that they are synonyms</a:t>
            </a:r>
            <a:endParaRPr lang="en-US" dirty="0"/>
          </a:p>
          <a:p>
            <a:pPr marL="0" indent="0"/>
            <a:endParaRPr lang="en-US"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628650" y="119702"/>
            <a:ext cx="8515350" cy="680397"/>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800100" y="1085850"/>
            <a:ext cx="8058150" cy="3937948"/>
          </a:xfrm>
        </p:spPr>
        <p:txBody>
          <a:bodyPr>
            <a:normAutofit lnSpcReduction="10000"/>
          </a:bodyPr>
          <a:lstStyle/>
          <a:p>
            <a:pPr marL="92869" indent="0"/>
            <a:r>
              <a:rPr lang="en-US" dirty="0"/>
              <a:t>Suppose you see these sentences:</a:t>
            </a:r>
          </a:p>
          <a:p>
            <a:pPr marL="611177" lvl="1" indent="-121444">
              <a:lnSpc>
                <a:spcPct val="80000"/>
              </a:lnSpc>
              <a:spcBef>
                <a:spcPts val="750"/>
              </a:spcBef>
              <a:buFont typeface="Arial" panose="020B0604020202020204" pitchFamily="34" charset="0"/>
              <a:buChar char="•"/>
            </a:pPr>
            <a:r>
              <a:rPr lang="en-US" sz="1800" dirty="0"/>
              <a:t>Ong choi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is superb </a:t>
            </a:r>
            <a:r>
              <a:rPr lang="en-US" sz="1800" b="1" dirty="0"/>
              <a:t>over rice</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a:t>
            </a:r>
            <a:r>
              <a:rPr lang="en-US" sz="1800" b="1" dirty="0"/>
              <a:t>leaves</a:t>
            </a:r>
            <a:r>
              <a:rPr lang="en-US" sz="1800" dirty="0"/>
              <a:t> with salty sauces</a:t>
            </a:r>
          </a:p>
          <a:p>
            <a:r>
              <a:rPr lang="en-US" dirty="0"/>
              <a:t>And you've also seen these:</a:t>
            </a:r>
          </a:p>
          <a:p>
            <a:pPr marL="657612" lvl="1" indent="-167879">
              <a:lnSpc>
                <a:spcPct val="80000"/>
              </a:lnSpc>
              <a:spcBef>
                <a:spcPts val="750"/>
              </a:spcBef>
              <a:buFont typeface="Arial" panose="020B0604020202020204" pitchFamily="34" charset="0"/>
              <a:buChar char="•"/>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657612" lvl="1" indent="-167879">
              <a:lnSpc>
                <a:spcPct val="80000"/>
              </a:lnSpc>
              <a:spcBef>
                <a:spcPts val="750"/>
              </a:spcBef>
              <a:buFont typeface="Arial" panose="020B0604020202020204" pitchFamily="34" charset="0"/>
              <a:buChar char="•"/>
            </a:pPr>
            <a:r>
              <a:rPr lang="en-US" sz="1800" dirty="0"/>
              <a:t>Chard stems and </a:t>
            </a:r>
            <a:r>
              <a:rPr lang="en-US" sz="1800" b="1" dirty="0"/>
              <a:t>leaves</a:t>
            </a:r>
            <a:r>
              <a:rPr lang="en-US" sz="1800" dirty="0"/>
              <a:t> are </a:t>
            </a:r>
            <a:r>
              <a:rPr lang="en-US" sz="1800" b="1" dirty="0"/>
              <a:t>delicious</a:t>
            </a:r>
          </a:p>
          <a:p>
            <a:pPr marL="657612" lvl="1" indent="-167879">
              <a:lnSpc>
                <a:spcPct val="80000"/>
              </a:lnSpc>
              <a:spcBef>
                <a:spcPts val="750"/>
              </a:spcBef>
              <a:buFont typeface="Arial" panose="020B0604020202020204" pitchFamily="34" charset="0"/>
              <a:buChar char="•"/>
            </a:pPr>
            <a:r>
              <a:rPr lang="en-US" sz="1800" dirty="0"/>
              <a:t>Collard greens and other </a:t>
            </a:r>
            <a:r>
              <a:rPr lang="en-US" sz="1800" b="1" dirty="0"/>
              <a:t>salty</a:t>
            </a:r>
            <a:r>
              <a:rPr lang="en-US" sz="1800" dirty="0"/>
              <a:t> leafy greens</a:t>
            </a:r>
          </a:p>
          <a:p>
            <a:r>
              <a:rPr lang="en-US" dirty="0"/>
              <a:t>Conclusion:</a:t>
            </a:r>
          </a:p>
          <a:p>
            <a:pPr lvl="1"/>
            <a:r>
              <a:rPr lang="en-US" sz="2100" dirty="0" err="1"/>
              <a:t>Ongchoi</a:t>
            </a:r>
            <a:r>
              <a:rPr lang="en-US" sz="2100" dirty="0"/>
              <a:t> is a leafy green like spinach, chard, or collard greens</a:t>
            </a:r>
          </a:p>
          <a:p>
            <a:pPr lvl="2"/>
            <a:r>
              <a:rPr lang="en-US" sz="1700"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400050" y="88772"/>
            <a:ext cx="8972550" cy="942598"/>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5250" y="1063863"/>
            <a:ext cx="4512469" cy="3750623"/>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8" y="4846979"/>
            <a:ext cx="2929007" cy="230832"/>
          </a:xfrm>
          <a:prstGeom prst="rect">
            <a:avLst/>
          </a:prstGeom>
          <a:noFill/>
        </p:spPr>
        <p:txBody>
          <a:bodyPr wrap="none" rtlCol="0">
            <a:spAutoFit/>
          </a:bodyPr>
          <a:lstStyle/>
          <a:p>
            <a:r>
              <a:rPr lang="en-US" sz="9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485900" y="1880532"/>
            <a:ext cx="1792478" cy="1569660"/>
          </a:xfrm>
          <a:prstGeom prst="rect">
            <a:avLst/>
          </a:prstGeom>
          <a:noFill/>
        </p:spPr>
        <p:txBody>
          <a:bodyPr wrap="none" rtlCol="0">
            <a:spAutoFit/>
          </a:bodyPr>
          <a:lstStyle/>
          <a:p>
            <a:r>
              <a:rPr lang="ja-JP" altLang="en-US"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dirty="0" err="1"/>
              <a:t>rau</a:t>
            </a:r>
            <a:r>
              <a:rPr lang="en-US" dirty="0"/>
              <a:t> </a:t>
            </a:r>
            <a:r>
              <a:rPr lang="en-US" dirty="0" err="1"/>
              <a:t>muống</a:t>
            </a:r>
            <a:endParaRPr lang="en-US" dirty="0"/>
          </a:p>
          <a:p>
            <a:r>
              <a:rPr lang="en-US" dirty="0"/>
              <a:t>…</a:t>
            </a:r>
          </a:p>
        </p:txBody>
      </p:sp>
    </p:spTree>
    <p:extLst>
      <p:ext uri="{BB962C8B-B14F-4D97-AF65-F5344CB8AC3E}">
        <p14:creationId xmlns:p14="http://schemas.microsoft.com/office/powerpoint/2010/main" val="1838724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822960" y="119702"/>
            <a:ext cx="7920990" cy="680397"/>
          </a:xfrm>
        </p:spPr>
        <p:txBody>
          <a:bodyPr>
            <a:noAutofit/>
          </a:bodyPr>
          <a:lstStyle/>
          <a:p>
            <a:r>
              <a:rPr lang="en-US" sz="27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a:t>
            </a:r>
            <a:r>
              <a:rPr lang="en-US" dirty="0">
                <a:solidFill>
                  <a:srgbClr val="0200FF"/>
                </a:solidFill>
              </a:rPr>
              <a:t>distribution</a:t>
            </a:r>
            <a:r>
              <a:rPr lang="en-US" dirty="0"/>
              <a:t>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822960" y="119702"/>
            <a:ext cx="8149590" cy="680397"/>
          </a:xfrm>
        </p:spPr>
        <p:txBody>
          <a:bodyPr>
            <a:noAutofit/>
          </a:bodyPr>
          <a:lstStyle/>
          <a:p>
            <a:r>
              <a:rPr lang="en-US" sz="285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742950" y="914400"/>
            <a:ext cx="8401050" cy="4114800"/>
          </a:xfrm>
        </p:spPr>
        <p:txBody>
          <a:bodyPr>
            <a:normAutofit lnSpcReduction="10000"/>
          </a:bodyPr>
          <a:lstStyle/>
          <a:p>
            <a:r>
              <a:rPr lang="en-US" dirty="0"/>
              <a:t>3 affective dimensions for a word</a:t>
            </a:r>
          </a:p>
          <a:p>
            <a:pPr lvl="1"/>
            <a:r>
              <a:rPr lang="en-US" sz="2100" b="1" dirty="0"/>
              <a:t>valence</a:t>
            </a:r>
            <a:r>
              <a:rPr lang="en-US" sz="2100" dirty="0"/>
              <a:t>: pleasantness </a:t>
            </a:r>
          </a:p>
          <a:p>
            <a:pPr lvl="1"/>
            <a:r>
              <a:rPr lang="en-US" sz="2100" b="1" dirty="0"/>
              <a:t>arousal</a:t>
            </a:r>
            <a:r>
              <a:rPr lang="en-US" sz="2100" dirty="0"/>
              <a:t>: intensity of emotion </a:t>
            </a:r>
          </a:p>
          <a:p>
            <a:pPr lvl="1"/>
            <a:r>
              <a:rPr lang="en-US" sz="2100" b="1" dirty="0"/>
              <a:t>dominance</a:t>
            </a:r>
            <a:r>
              <a:rPr lang="en-US" sz="2100" dirty="0"/>
              <a:t>: the degree of control exerted</a:t>
            </a:r>
          </a:p>
          <a:p>
            <a:pPr lvl="1"/>
            <a:endParaRPr lang="en-US" sz="2100" dirty="0"/>
          </a:p>
          <a:p>
            <a:pPr lvl="1"/>
            <a:endParaRPr lang="en-US" sz="2100" dirty="0"/>
          </a:p>
          <a:p>
            <a:pPr lvl="1"/>
            <a:endParaRPr lang="en-US" sz="2100" dirty="0"/>
          </a:p>
          <a:p>
            <a:pPr lvl="1"/>
            <a:endParaRPr lang="en-US" sz="2100" dirty="0"/>
          </a:p>
          <a:p>
            <a:pPr lvl="1"/>
            <a:endParaRPr lang="en-US" sz="2100" dirty="0"/>
          </a:p>
          <a:p>
            <a:pPr lvl="1"/>
            <a:r>
              <a:rPr lang="en-US" sz="21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nvGraphicFramePr>
        <p:xfrm>
          <a:off x="822961" y="2396490"/>
          <a:ext cx="6320790" cy="2080260"/>
        </p:xfrm>
        <a:graphic>
          <a:graphicData uri="http://schemas.openxmlformats.org/drawingml/2006/table">
            <a:tbl>
              <a:tblPr firstRow="1">
                <a:tableStyleId>{5C22544A-7EE6-4342-B048-85BDC9FD1C3A}</a:tableStyleId>
              </a:tblPr>
              <a:tblGrid>
                <a:gridCol w="1309160">
                  <a:extLst>
                    <a:ext uri="{9D8B030D-6E8A-4147-A177-3AD203B41FA5}">
                      <a16:colId xmlns:a16="http://schemas.microsoft.com/office/drawing/2014/main" val="3377420894"/>
                    </a:ext>
                  </a:extLst>
                </a:gridCol>
                <a:gridCol w="1073921">
                  <a:extLst>
                    <a:ext uri="{9D8B030D-6E8A-4147-A177-3AD203B41FA5}">
                      <a16:colId xmlns:a16="http://schemas.microsoft.com/office/drawing/2014/main" val="3031128866"/>
                    </a:ext>
                  </a:extLst>
                </a:gridCol>
                <a:gridCol w="920504">
                  <a:extLst>
                    <a:ext uri="{9D8B030D-6E8A-4147-A177-3AD203B41FA5}">
                      <a16:colId xmlns:a16="http://schemas.microsoft.com/office/drawing/2014/main" val="2253579774"/>
                    </a:ext>
                  </a:extLst>
                </a:gridCol>
                <a:gridCol w="731206">
                  <a:extLst>
                    <a:ext uri="{9D8B030D-6E8A-4147-A177-3AD203B41FA5}">
                      <a16:colId xmlns:a16="http://schemas.microsoft.com/office/drawing/2014/main" val="1881473539"/>
                    </a:ext>
                  </a:extLst>
                </a:gridCol>
                <a:gridCol w="1143000">
                  <a:extLst>
                    <a:ext uri="{9D8B030D-6E8A-4147-A177-3AD203B41FA5}">
                      <a16:colId xmlns:a16="http://schemas.microsoft.com/office/drawing/2014/main" val="4169453637"/>
                    </a:ext>
                  </a:extLst>
                </a:gridCol>
                <a:gridCol w="1142999">
                  <a:extLst>
                    <a:ext uri="{9D8B030D-6E8A-4147-A177-3AD203B41FA5}">
                      <a16:colId xmlns:a16="http://schemas.microsoft.com/office/drawing/2014/main" val="3994006102"/>
                    </a:ext>
                  </a:extLst>
                </a:gridCol>
              </a:tblGrid>
              <a:tr h="297180">
                <a:tc>
                  <a:txBody>
                    <a:bodyPr/>
                    <a:lstStyle/>
                    <a:p>
                      <a:endParaRPr lang="en-US" sz="1500" dirty="0"/>
                    </a:p>
                  </a:txBody>
                  <a:tcPr marL="68580" marR="68580" marT="34290" marB="34290"/>
                </a:tc>
                <a:tc>
                  <a:txBody>
                    <a:bodyPr/>
                    <a:lstStyle/>
                    <a:p>
                      <a:r>
                        <a:rPr lang="en-US" sz="1500" dirty="0"/>
                        <a:t>Word</a:t>
                      </a:r>
                    </a:p>
                  </a:txBody>
                  <a:tcPr marL="68580" marR="68580" marT="34290" marB="34290"/>
                </a:tc>
                <a:tc>
                  <a:txBody>
                    <a:bodyPr/>
                    <a:lstStyle/>
                    <a:p>
                      <a:r>
                        <a:rPr lang="en-US" sz="1500" dirty="0"/>
                        <a:t>Score</a:t>
                      </a:r>
                    </a:p>
                  </a:txBody>
                  <a:tcPr marL="68580" marR="68580" marT="34290" marB="34290"/>
                </a:tc>
                <a:tc>
                  <a:txBody>
                    <a:bodyPr/>
                    <a:lstStyle/>
                    <a:p>
                      <a:endParaRPr lang="en-US" sz="1500" dirty="0"/>
                    </a:p>
                  </a:txBody>
                  <a:tcPr marL="68580" marR="68580" marT="34290" marB="34290"/>
                </a:tc>
                <a:tc>
                  <a:txBody>
                    <a:bodyPr/>
                    <a:lstStyle/>
                    <a:p>
                      <a:r>
                        <a:rPr lang="en-US" sz="1500" dirty="0"/>
                        <a:t>Word</a:t>
                      </a:r>
                    </a:p>
                  </a:txBody>
                  <a:tcPr marL="68580" marR="68580" marT="34290" marB="34290"/>
                </a:tc>
                <a:tc>
                  <a:txBody>
                    <a:bodyPr/>
                    <a:lstStyle/>
                    <a:p>
                      <a:r>
                        <a:rPr lang="en-US" sz="1500" dirty="0"/>
                        <a:t>Score</a:t>
                      </a:r>
                    </a:p>
                  </a:txBody>
                  <a:tcPr marL="68580" marR="68580" marT="34290" marB="34290"/>
                </a:tc>
                <a:extLst>
                  <a:ext uri="{0D108BD9-81ED-4DB2-BD59-A6C34878D82A}">
                    <a16:rowId xmlns:a16="http://schemas.microsoft.com/office/drawing/2014/main" val="634625426"/>
                  </a:ext>
                </a:extLst>
              </a:tr>
              <a:tr h="297180">
                <a:tc rowSpan="2">
                  <a:txBody>
                    <a:bodyPr/>
                    <a:lstStyle/>
                    <a:p>
                      <a:r>
                        <a:rPr lang="en-US" sz="1500" b="1" dirty="0"/>
                        <a:t>Valence</a:t>
                      </a:r>
                    </a:p>
                  </a:txBody>
                  <a:tcPr marL="68580" marR="68580" marT="34290" marB="34290"/>
                </a:tc>
                <a:tc>
                  <a:txBody>
                    <a:bodyPr/>
                    <a:lstStyle/>
                    <a:p>
                      <a:r>
                        <a:rPr lang="en-US" sz="1500" dirty="0"/>
                        <a:t>love</a:t>
                      </a:r>
                    </a:p>
                  </a:txBody>
                  <a:tcPr marL="68580" marR="68580" marT="34290" marB="34290"/>
                </a:tc>
                <a:tc>
                  <a:txBody>
                    <a:bodyPr/>
                    <a:lstStyle/>
                    <a:p>
                      <a:pPr algn="r"/>
                      <a:r>
                        <a:rPr lang="en-US" sz="1500" dirty="0"/>
                        <a:t>1.000</a:t>
                      </a:r>
                    </a:p>
                  </a:txBody>
                  <a:tcPr marL="68580" marR="68580" marT="34290" marB="34290"/>
                </a:tc>
                <a:tc>
                  <a:txBody>
                    <a:bodyPr/>
                    <a:lstStyle/>
                    <a:p>
                      <a:endParaRPr lang="en-US" sz="1500" dirty="0"/>
                    </a:p>
                  </a:txBody>
                  <a:tcPr marL="68580" marR="68580" marT="34290" marB="34290"/>
                </a:tc>
                <a:tc>
                  <a:txBody>
                    <a:bodyPr/>
                    <a:lstStyle/>
                    <a:p>
                      <a:r>
                        <a:rPr lang="en-US" sz="1500" dirty="0"/>
                        <a:t>toxic</a:t>
                      </a:r>
                    </a:p>
                  </a:txBody>
                  <a:tcPr marL="68580" marR="68580" marT="34290" marB="34290"/>
                </a:tc>
                <a:tc>
                  <a:txBody>
                    <a:bodyPr/>
                    <a:lstStyle/>
                    <a:p>
                      <a:pPr algn="r"/>
                      <a:r>
                        <a:rPr lang="en-US" sz="1500" dirty="0"/>
                        <a:t>0.008</a:t>
                      </a:r>
                    </a:p>
                  </a:txBody>
                  <a:tcPr marL="68580" marR="68580" marT="34290" marB="34290"/>
                </a:tc>
                <a:extLst>
                  <a:ext uri="{0D108BD9-81ED-4DB2-BD59-A6C34878D82A}">
                    <a16:rowId xmlns:a16="http://schemas.microsoft.com/office/drawing/2014/main" val="1339686788"/>
                  </a:ext>
                </a:extLst>
              </a:tr>
              <a:tr h="297180">
                <a:tc vMerge="1">
                  <a:txBody>
                    <a:bodyPr/>
                    <a:lstStyle/>
                    <a:p>
                      <a:endParaRPr lang="en-US" sz="2000" dirty="0"/>
                    </a:p>
                  </a:txBody>
                  <a:tcPr/>
                </a:tc>
                <a:tc>
                  <a:txBody>
                    <a:bodyPr/>
                    <a:lstStyle/>
                    <a:p>
                      <a:r>
                        <a:rPr lang="en-US" sz="1500" dirty="0"/>
                        <a:t>happy</a:t>
                      </a:r>
                    </a:p>
                  </a:txBody>
                  <a:tcPr marL="68580" marR="68580" marT="34290" marB="34290"/>
                </a:tc>
                <a:tc>
                  <a:txBody>
                    <a:bodyPr/>
                    <a:lstStyle/>
                    <a:p>
                      <a:pPr algn="r"/>
                      <a:r>
                        <a:rPr lang="en-US" sz="1500" dirty="0"/>
                        <a:t>1.000</a:t>
                      </a:r>
                    </a:p>
                  </a:txBody>
                  <a:tcPr marL="68580" marR="68580" marT="34290" marB="34290"/>
                </a:tc>
                <a:tc>
                  <a:txBody>
                    <a:bodyPr/>
                    <a:lstStyle/>
                    <a:p>
                      <a:endParaRPr lang="en-US" sz="1500" dirty="0"/>
                    </a:p>
                  </a:txBody>
                  <a:tcPr marL="68580" marR="68580" marT="34290" marB="34290"/>
                </a:tc>
                <a:tc>
                  <a:txBody>
                    <a:bodyPr/>
                    <a:lstStyle/>
                    <a:p>
                      <a:r>
                        <a:rPr lang="en-US" sz="1500" dirty="0"/>
                        <a:t>nightmare</a:t>
                      </a:r>
                    </a:p>
                  </a:txBody>
                  <a:tcPr marL="68580" marR="68580" marT="34290" marB="34290"/>
                </a:tc>
                <a:tc>
                  <a:txBody>
                    <a:bodyPr/>
                    <a:lstStyle/>
                    <a:p>
                      <a:pPr algn="r"/>
                      <a:r>
                        <a:rPr lang="en-US" sz="1500" dirty="0"/>
                        <a:t>0.005</a:t>
                      </a:r>
                    </a:p>
                  </a:txBody>
                  <a:tcPr marL="68580" marR="68580" marT="34290" marB="34290"/>
                </a:tc>
                <a:extLst>
                  <a:ext uri="{0D108BD9-81ED-4DB2-BD59-A6C34878D82A}">
                    <a16:rowId xmlns:a16="http://schemas.microsoft.com/office/drawing/2014/main" val="1588537677"/>
                  </a:ext>
                </a:extLst>
              </a:tr>
              <a:tr h="297180">
                <a:tc rowSpan="2">
                  <a:txBody>
                    <a:bodyPr/>
                    <a:lstStyle/>
                    <a:p>
                      <a:r>
                        <a:rPr lang="en-US" sz="1500" b="1" dirty="0"/>
                        <a:t>Arousal</a:t>
                      </a:r>
                    </a:p>
                  </a:txBody>
                  <a:tcPr marL="68580" marR="68580" marT="34290" marB="34290">
                    <a:solidFill>
                      <a:schemeClr val="accent2">
                        <a:lumMod val="20000"/>
                        <a:lumOff val="80000"/>
                      </a:schemeClr>
                    </a:solidFill>
                  </a:tcPr>
                </a:tc>
                <a:tc>
                  <a:txBody>
                    <a:bodyPr/>
                    <a:lstStyle/>
                    <a:p>
                      <a:r>
                        <a:rPr lang="en-US" sz="1500" dirty="0"/>
                        <a:t>elated</a:t>
                      </a:r>
                    </a:p>
                  </a:txBody>
                  <a:tcPr marL="68580" marR="68580" marT="34290" marB="34290">
                    <a:solidFill>
                      <a:schemeClr val="accent2">
                        <a:lumMod val="20000"/>
                        <a:lumOff val="80000"/>
                      </a:schemeClr>
                    </a:solidFill>
                  </a:tcPr>
                </a:tc>
                <a:tc>
                  <a:txBody>
                    <a:bodyPr/>
                    <a:lstStyle/>
                    <a:p>
                      <a:pPr algn="r"/>
                      <a:r>
                        <a:rPr lang="en-US" sz="1500" dirty="0"/>
                        <a:t>0.960</a:t>
                      </a:r>
                    </a:p>
                  </a:txBody>
                  <a:tcPr marL="68580" marR="68580" marT="34290" marB="34290">
                    <a:solidFill>
                      <a:schemeClr val="accent2">
                        <a:lumMod val="20000"/>
                        <a:lumOff val="80000"/>
                      </a:schemeClr>
                    </a:solidFill>
                  </a:tcPr>
                </a:tc>
                <a:tc>
                  <a:txBody>
                    <a:bodyPr/>
                    <a:lstStyle/>
                    <a:p>
                      <a:endParaRPr lang="en-US" sz="1500" dirty="0"/>
                    </a:p>
                  </a:txBody>
                  <a:tcPr marL="68580" marR="68580" marT="34290" marB="34290">
                    <a:solidFill>
                      <a:schemeClr val="accent2">
                        <a:lumMod val="20000"/>
                        <a:lumOff val="80000"/>
                      </a:schemeClr>
                    </a:solidFill>
                  </a:tcPr>
                </a:tc>
                <a:tc>
                  <a:txBody>
                    <a:bodyPr/>
                    <a:lstStyle/>
                    <a:p>
                      <a:r>
                        <a:rPr lang="en-US" sz="1500" dirty="0"/>
                        <a:t>mellow</a:t>
                      </a:r>
                    </a:p>
                  </a:txBody>
                  <a:tcPr marL="68580" marR="68580" marT="34290" marB="34290">
                    <a:solidFill>
                      <a:schemeClr val="accent2">
                        <a:lumMod val="20000"/>
                        <a:lumOff val="80000"/>
                      </a:schemeClr>
                    </a:solidFill>
                  </a:tcPr>
                </a:tc>
                <a:tc>
                  <a:txBody>
                    <a:bodyPr/>
                    <a:lstStyle/>
                    <a:p>
                      <a:pPr algn="r"/>
                      <a:r>
                        <a:rPr lang="en-US" sz="1500" dirty="0"/>
                        <a:t>0.069</a:t>
                      </a:r>
                    </a:p>
                  </a:txBody>
                  <a:tcPr marL="68580" marR="68580" marT="34290" marB="34290">
                    <a:solidFill>
                      <a:schemeClr val="accent2">
                        <a:lumMod val="20000"/>
                        <a:lumOff val="80000"/>
                      </a:schemeClr>
                    </a:solidFill>
                  </a:tcPr>
                </a:tc>
                <a:extLst>
                  <a:ext uri="{0D108BD9-81ED-4DB2-BD59-A6C34878D82A}">
                    <a16:rowId xmlns:a16="http://schemas.microsoft.com/office/drawing/2014/main" val="2597233073"/>
                  </a:ext>
                </a:extLst>
              </a:tr>
              <a:tr h="297180">
                <a:tc vMerge="1">
                  <a:txBody>
                    <a:bodyPr/>
                    <a:lstStyle/>
                    <a:p>
                      <a:endParaRPr lang="en-US" sz="2000" dirty="0"/>
                    </a:p>
                  </a:txBody>
                  <a:tcPr>
                    <a:solidFill>
                      <a:schemeClr val="accent2">
                        <a:lumMod val="20000"/>
                        <a:lumOff val="80000"/>
                      </a:schemeClr>
                    </a:solidFill>
                  </a:tcPr>
                </a:tc>
                <a:tc>
                  <a:txBody>
                    <a:bodyPr/>
                    <a:lstStyle/>
                    <a:p>
                      <a:r>
                        <a:rPr lang="en-US" sz="1500" dirty="0"/>
                        <a:t>frenzy</a:t>
                      </a:r>
                    </a:p>
                  </a:txBody>
                  <a:tcPr marL="68580" marR="68580" marT="34290" marB="34290">
                    <a:solidFill>
                      <a:schemeClr val="accent2">
                        <a:lumMod val="20000"/>
                        <a:lumOff val="80000"/>
                      </a:schemeClr>
                    </a:solidFill>
                  </a:tcPr>
                </a:tc>
                <a:tc>
                  <a:txBody>
                    <a:bodyPr/>
                    <a:lstStyle/>
                    <a:p>
                      <a:pPr algn="r"/>
                      <a:r>
                        <a:rPr lang="en-US" sz="1500" dirty="0"/>
                        <a:t>0.965</a:t>
                      </a:r>
                    </a:p>
                  </a:txBody>
                  <a:tcPr marL="68580" marR="68580" marT="34290" marB="34290">
                    <a:solidFill>
                      <a:schemeClr val="accent2">
                        <a:lumMod val="20000"/>
                        <a:lumOff val="80000"/>
                      </a:schemeClr>
                    </a:solidFill>
                  </a:tcPr>
                </a:tc>
                <a:tc>
                  <a:txBody>
                    <a:bodyPr/>
                    <a:lstStyle/>
                    <a:p>
                      <a:endParaRPr lang="en-US" sz="1500" dirty="0"/>
                    </a:p>
                  </a:txBody>
                  <a:tcPr marL="68580" marR="68580" marT="34290" marB="34290">
                    <a:solidFill>
                      <a:schemeClr val="accent2">
                        <a:lumMod val="20000"/>
                        <a:lumOff val="80000"/>
                      </a:schemeClr>
                    </a:solidFill>
                  </a:tcPr>
                </a:tc>
                <a:tc>
                  <a:txBody>
                    <a:bodyPr/>
                    <a:lstStyle/>
                    <a:p>
                      <a:r>
                        <a:rPr lang="en-US" sz="1500" dirty="0"/>
                        <a:t>napping</a:t>
                      </a:r>
                    </a:p>
                  </a:txBody>
                  <a:tcPr marL="68580" marR="68580" marT="34290" marB="34290">
                    <a:solidFill>
                      <a:schemeClr val="accent2">
                        <a:lumMod val="20000"/>
                        <a:lumOff val="80000"/>
                      </a:schemeClr>
                    </a:solidFill>
                  </a:tcPr>
                </a:tc>
                <a:tc>
                  <a:txBody>
                    <a:bodyPr/>
                    <a:lstStyle/>
                    <a:p>
                      <a:pPr algn="r"/>
                      <a:r>
                        <a:rPr lang="en-US" sz="1500" dirty="0"/>
                        <a:t>0.046</a:t>
                      </a:r>
                    </a:p>
                  </a:txBody>
                  <a:tcPr marL="68580" marR="68580" marT="34290" marB="34290">
                    <a:solidFill>
                      <a:schemeClr val="accent2">
                        <a:lumMod val="20000"/>
                        <a:lumOff val="80000"/>
                      </a:schemeClr>
                    </a:solidFill>
                  </a:tcPr>
                </a:tc>
                <a:extLst>
                  <a:ext uri="{0D108BD9-81ED-4DB2-BD59-A6C34878D82A}">
                    <a16:rowId xmlns:a16="http://schemas.microsoft.com/office/drawing/2014/main" val="1194605995"/>
                  </a:ext>
                </a:extLst>
              </a:tr>
              <a:tr h="297180">
                <a:tc rowSpan="2">
                  <a:txBody>
                    <a:bodyPr/>
                    <a:lstStyle/>
                    <a:p>
                      <a:r>
                        <a:rPr lang="en-US" sz="1500" b="1" dirty="0"/>
                        <a:t>Dominance</a:t>
                      </a:r>
                    </a:p>
                  </a:txBody>
                  <a:tcPr marL="68580" marR="68580" marT="34290" marB="34290"/>
                </a:tc>
                <a:tc>
                  <a:txBody>
                    <a:bodyPr/>
                    <a:lstStyle/>
                    <a:p>
                      <a:r>
                        <a:rPr lang="en-US" sz="1500" dirty="0"/>
                        <a:t>powerful</a:t>
                      </a:r>
                    </a:p>
                  </a:txBody>
                  <a:tcPr marL="68580" marR="68580" marT="34290" marB="34290"/>
                </a:tc>
                <a:tc>
                  <a:txBody>
                    <a:bodyPr/>
                    <a:lstStyle/>
                    <a:p>
                      <a:pPr algn="r"/>
                      <a:r>
                        <a:rPr lang="en-US" sz="1500" dirty="0"/>
                        <a:t>0.991</a:t>
                      </a:r>
                    </a:p>
                  </a:txBody>
                  <a:tcPr marL="68580" marR="68580" marT="34290" marB="34290"/>
                </a:tc>
                <a:tc>
                  <a:txBody>
                    <a:bodyPr/>
                    <a:lstStyle/>
                    <a:p>
                      <a:endParaRPr lang="en-US" sz="1500" dirty="0"/>
                    </a:p>
                  </a:txBody>
                  <a:tcPr marL="68580" marR="68580" marT="34290" marB="34290"/>
                </a:tc>
                <a:tc>
                  <a:txBody>
                    <a:bodyPr/>
                    <a:lstStyle/>
                    <a:p>
                      <a:r>
                        <a:rPr lang="en-US" sz="1500" dirty="0"/>
                        <a:t>weak</a:t>
                      </a:r>
                    </a:p>
                  </a:txBody>
                  <a:tcPr marL="68580" marR="68580" marT="34290" marB="34290"/>
                </a:tc>
                <a:tc>
                  <a:txBody>
                    <a:bodyPr/>
                    <a:lstStyle/>
                    <a:p>
                      <a:pPr algn="r"/>
                      <a:r>
                        <a:rPr lang="en-US" sz="1500" dirty="0"/>
                        <a:t>0.045</a:t>
                      </a:r>
                    </a:p>
                  </a:txBody>
                  <a:tcPr marL="68580" marR="68580" marT="34290" marB="34290"/>
                </a:tc>
                <a:extLst>
                  <a:ext uri="{0D108BD9-81ED-4DB2-BD59-A6C34878D82A}">
                    <a16:rowId xmlns:a16="http://schemas.microsoft.com/office/drawing/2014/main" val="1673050729"/>
                  </a:ext>
                </a:extLst>
              </a:tr>
              <a:tr h="297180">
                <a:tc vMerge="1">
                  <a:txBody>
                    <a:bodyPr/>
                    <a:lstStyle/>
                    <a:p>
                      <a:endParaRPr lang="en-US" sz="2000" dirty="0"/>
                    </a:p>
                  </a:txBody>
                  <a:tcPr/>
                </a:tc>
                <a:tc>
                  <a:txBody>
                    <a:bodyPr/>
                    <a:lstStyle/>
                    <a:p>
                      <a:r>
                        <a:rPr lang="en-US" sz="1500" dirty="0"/>
                        <a:t>leadership</a:t>
                      </a:r>
                    </a:p>
                  </a:txBody>
                  <a:tcPr marL="68580" marR="68580" marT="34290" marB="34290"/>
                </a:tc>
                <a:tc>
                  <a:txBody>
                    <a:bodyPr/>
                    <a:lstStyle/>
                    <a:p>
                      <a:pPr algn="r"/>
                      <a:r>
                        <a:rPr lang="en-US" sz="1500" dirty="0"/>
                        <a:t>0.983</a:t>
                      </a:r>
                    </a:p>
                  </a:txBody>
                  <a:tcPr marL="68580" marR="68580" marT="34290" marB="34290"/>
                </a:tc>
                <a:tc>
                  <a:txBody>
                    <a:bodyPr/>
                    <a:lstStyle/>
                    <a:p>
                      <a:endParaRPr lang="en-US" sz="1500" dirty="0"/>
                    </a:p>
                  </a:txBody>
                  <a:tcPr marL="68580" marR="68580" marT="34290" marB="34290"/>
                </a:tc>
                <a:tc>
                  <a:txBody>
                    <a:bodyPr/>
                    <a:lstStyle/>
                    <a:p>
                      <a:r>
                        <a:rPr lang="en-US" sz="1500" dirty="0"/>
                        <a:t>empty</a:t>
                      </a:r>
                    </a:p>
                  </a:txBody>
                  <a:tcPr marL="68580" marR="68580" marT="34290" marB="34290"/>
                </a:tc>
                <a:tc>
                  <a:txBody>
                    <a:bodyPr/>
                    <a:lstStyle/>
                    <a:p>
                      <a:pPr algn="r"/>
                      <a:r>
                        <a:rPr lang="en-US" sz="1500" dirty="0"/>
                        <a:t>0.081</a:t>
                      </a:r>
                    </a:p>
                  </a:txBody>
                  <a:tcPr marL="68580" marR="68580" marT="34290" marB="34290"/>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7209907" y="3113454"/>
            <a:ext cx="1857893" cy="738664"/>
          </a:xfrm>
          <a:prstGeom prst="rect">
            <a:avLst/>
          </a:prstGeom>
          <a:noFill/>
        </p:spPr>
        <p:txBody>
          <a:bodyPr wrap="square" rtlCol="0">
            <a:spAutoFit/>
          </a:bodyPr>
          <a:lstStyle/>
          <a:p>
            <a:r>
              <a:rPr lang="en-US" sz="1400" dirty="0"/>
              <a:t>NRC VAD Lexicon </a:t>
            </a:r>
          </a:p>
          <a:p>
            <a:r>
              <a:rPr lang="en-US" sz="1400"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822961" y="1714500"/>
            <a:ext cx="7920990" cy="1371600"/>
          </a:xfrm>
        </p:spPr>
        <p:txBody>
          <a:bodyPr>
            <a:noAutofit/>
          </a:bodyPr>
          <a:lstStyle/>
          <a:p>
            <a:r>
              <a:rPr lang="en-US" sz="2700" dirty="0"/>
              <a:t>Idea 1: Defining meaning by linguistic distribution</a:t>
            </a:r>
            <a:br>
              <a:rPr lang="en-US" sz="2700" dirty="0"/>
            </a:br>
            <a:br>
              <a:rPr lang="en-US" sz="2700" dirty="0"/>
            </a:br>
            <a:r>
              <a:rPr lang="en-US" sz="27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a:t>Word meaning</a:t>
            </a:r>
          </a:p>
          <a:p>
            <a:r>
              <a:rPr lang="en-US" altLang="zh-TW" dirty="0"/>
              <a:t>Vector semantics</a:t>
            </a:r>
          </a:p>
          <a:p>
            <a:r>
              <a:rPr lang="en-US" altLang="zh-TW" dirty="0"/>
              <a:t>Words and vectors</a:t>
            </a:r>
          </a:p>
          <a:p>
            <a:r>
              <a:rPr lang="en-US" altLang="zh-TW" dirty="0"/>
              <a:t>Cosine for computing word similarity</a:t>
            </a:r>
          </a:p>
          <a:p>
            <a:r>
              <a:rPr lang="en-US" altLang="zh-TW" dirty="0"/>
              <a:t>TF-IDF</a:t>
            </a:r>
          </a:p>
          <a:p>
            <a:r>
              <a:rPr lang="en-US" altLang="zh-TW" dirty="0"/>
              <a:t>Word2vec</a:t>
            </a:r>
          </a:p>
          <a:p>
            <a:r>
              <a:rPr lang="en-US" altLang="zh-TW" dirty="0"/>
              <a:t>Word2vec: Learning the embeddings</a:t>
            </a:r>
          </a:p>
          <a:p>
            <a:r>
              <a:rPr lang="en-US" altLang="zh-TW" dirty="0"/>
              <a:t>Properties of embeddings</a:t>
            </a:r>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63633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3381" y="2670200"/>
            <a:ext cx="5404619" cy="247330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466850" y="2670199"/>
            <a:ext cx="5600700" cy="2522525"/>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28650" y="342901"/>
            <a:ext cx="8458200" cy="277826"/>
          </a:xfrm>
        </p:spPr>
        <p:txBody>
          <a:bodyPr>
            <a:noAutofit/>
          </a:bodyPr>
          <a:lstStyle/>
          <a:p>
            <a:r>
              <a:rPr lang="en-US" sz="2700" dirty="0"/>
              <a:t>Defining meaning as a point in space based on distribution</a:t>
            </a:r>
          </a:p>
        </p:txBody>
      </p:sp>
      <p:sp>
        <p:nvSpPr>
          <p:cNvPr id="3" name="Content Placeholder 2"/>
          <p:cNvSpPr>
            <a:spLocks noGrp="1"/>
          </p:cNvSpPr>
          <p:nvPr>
            <p:ph idx="1"/>
          </p:nvPr>
        </p:nvSpPr>
        <p:spPr>
          <a:xfrm>
            <a:off x="742950" y="735027"/>
            <a:ext cx="8115300" cy="4294174"/>
          </a:xfrm>
          <a:noFill/>
        </p:spPr>
        <p:txBody>
          <a:bodyPr>
            <a:normAutofit/>
          </a:bodyPr>
          <a:lstStyle/>
          <a:p>
            <a:r>
              <a:rPr lang="en-US" dirty="0"/>
              <a:t>Each word = a vector   (</a:t>
            </a:r>
            <a:r>
              <a:rPr lang="en-US" sz="2250" dirty="0"/>
              <a:t>not just "good" or "w</a:t>
            </a:r>
            <a:r>
              <a:rPr lang="en-US" sz="2250" baseline="-25000" dirty="0"/>
              <a:t>45</a:t>
            </a:r>
            <a:r>
              <a:rPr lang="en-US" sz="2250" dirty="0"/>
              <a:t>")</a:t>
            </a:r>
          </a:p>
          <a:p>
            <a:r>
              <a:rPr lang="en-US" dirty="0"/>
              <a:t>Similar words are "</a:t>
            </a:r>
            <a:r>
              <a:rPr lang="en-US" b="1" dirty="0"/>
              <a:t>nearby in semantic space</a:t>
            </a:r>
            <a:r>
              <a:rPr lang="en-US" dirty="0"/>
              <a:t>"</a:t>
            </a:r>
          </a:p>
          <a:p>
            <a:r>
              <a:rPr lang="en-US" dirty="0"/>
              <a:t>We build this space automatically by seeing which words are </a:t>
            </a:r>
            <a:r>
              <a:rPr lang="en-US"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914400" y="1200150"/>
            <a:ext cx="7772400" cy="3829050"/>
          </a:xfrm>
        </p:spPr>
        <p:txBody>
          <a:bodyPr>
            <a:normAutofit/>
          </a:bodyPr>
          <a:lstStyle/>
          <a:p>
            <a:r>
              <a:rPr lang="en-US" sz="2700" dirty="0"/>
              <a:t>Called an "embedding" because it's embedded into a space (see textbook)</a:t>
            </a:r>
          </a:p>
          <a:p>
            <a:r>
              <a:rPr lang="en-US" sz="2700" dirty="0"/>
              <a:t>The standard way to represent meaning in NLP</a:t>
            </a:r>
          </a:p>
          <a:p>
            <a:pPr marL="1028700" lvl="1" indent="-685800"/>
            <a:r>
              <a:rPr lang="en-US" sz="2300" b="1" dirty="0">
                <a:solidFill>
                  <a:srgbClr val="0000FF"/>
                </a:solidFill>
              </a:rPr>
              <a:t>Every modern NLP algorithm uses embeddings as the representation of word meaning</a:t>
            </a:r>
          </a:p>
          <a:p>
            <a:r>
              <a:rPr lang="en-US" sz="27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800100" y="214954"/>
            <a:ext cx="6617971" cy="870897"/>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800100" y="1314450"/>
            <a:ext cx="8343900" cy="3486150"/>
          </a:xfrm>
        </p:spPr>
        <p:txBody>
          <a:bodyPr>
            <a:normAutofit fontScale="92500" lnSpcReduction="10000"/>
          </a:bodyPr>
          <a:lstStyle/>
          <a:p>
            <a:r>
              <a:rPr lang="en-US" dirty="0"/>
              <a:t>Consider sentiment analysis:</a:t>
            </a:r>
          </a:p>
          <a:p>
            <a:endParaRPr lang="en-US" sz="300" dirty="0"/>
          </a:p>
          <a:p>
            <a:pPr lvl="1"/>
            <a:r>
              <a:rPr lang="en-US" sz="2400" dirty="0"/>
              <a:t>With </a:t>
            </a:r>
            <a:r>
              <a:rPr lang="en-US" sz="2400" b="1" dirty="0"/>
              <a:t>words</a:t>
            </a:r>
            <a:r>
              <a:rPr lang="en-US" sz="2400" dirty="0"/>
              <a:t>,  a feature is a word identity</a:t>
            </a:r>
          </a:p>
          <a:p>
            <a:pPr lvl="2"/>
            <a:r>
              <a:rPr lang="en-US" sz="2100" dirty="0"/>
              <a:t>Feature 5: 'The previous word was "terrible"'</a:t>
            </a:r>
          </a:p>
          <a:p>
            <a:pPr lvl="2"/>
            <a:r>
              <a:rPr lang="en-US" sz="2100" dirty="0"/>
              <a:t>requires </a:t>
            </a:r>
            <a:r>
              <a:rPr lang="en-US" sz="2100" b="1" dirty="0"/>
              <a:t>exact</a:t>
            </a:r>
            <a:r>
              <a:rPr lang="en-US" sz="2100" dirty="0"/>
              <a:t> </a:t>
            </a:r>
            <a:r>
              <a:rPr lang="en-US" sz="2100" b="1" dirty="0"/>
              <a:t>same</a:t>
            </a:r>
            <a:r>
              <a:rPr lang="en-US" sz="2100" dirty="0"/>
              <a:t> </a:t>
            </a:r>
            <a:r>
              <a:rPr lang="en-US" sz="2100" b="1" dirty="0"/>
              <a:t>word</a:t>
            </a:r>
            <a:r>
              <a:rPr lang="en-US" sz="2100" dirty="0"/>
              <a:t> to be in training and test</a:t>
            </a:r>
          </a:p>
          <a:p>
            <a:pPr lvl="2"/>
            <a:endParaRPr lang="en-US" sz="1050" dirty="0"/>
          </a:p>
          <a:p>
            <a:pPr lvl="1"/>
            <a:r>
              <a:rPr lang="en-US" sz="2400" dirty="0"/>
              <a:t>With </a:t>
            </a:r>
            <a:r>
              <a:rPr lang="en-US" sz="2400" b="1" dirty="0"/>
              <a:t>embeddings</a:t>
            </a:r>
            <a:r>
              <a:rPr lang="en-US" sz="2400" dirty="0"/>
              <a:t>: </a:t>
            </a:r>
          </a:p>
          <a:p>
            <a:pPr lvl="2"/>
            <a:r>
              <a:rPr lang="en-US" sz="2100" dirty="0"/>
              <a:t>Feature is a word vector</a:t>
            </a:r>
          </a:p>
          <a:p>
            <a:pPr lvl="2"/>
            <a:r>
              <a:rPr lang="en-US" sz="2100" dirty="0"/>
              <a:t>'The previous word was vector [35,22,17…]</a:t>
            </a:r>
          </a:p>
          <a:p>
            <a:pPr lvl="2"/>
            <a:r>
              <a:rPr lang="en-US" sz="2100" dirty="0"/>
              <a:t>Now in the test set we might see a similar vector [34,21,14]</a:t>
            </a:r>
          </a:p>
          <a:p>
            <a:pPr lvl="2"/>
            <a:r>
              <a:rPr lang="en-US" sz="2100" dirty="0"/>
              <a:t>We can generalize to </a:t>
            </a:r>
            <a:r>
              <a:rPr lang="en-US" sz="2100" b="1" dirty="0"/>
              <a:t>similar but unseen</a:t>
            </a:r>
            <a:r>
              <a:rPr lang="en-US" sz="21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857250" y="214954"/>
            <a:ext cx="6560820" cy="756597"/>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857250" y="1143000"/>
            <a:ext cx="7943850" cy="4000500"/>
          </a:xfrm>
        </p:spPr>
        <p:txBody>
          <a:bodyPr>
            <a:normAutofit lnSpcReduction="10000"/>
          </a:bodyPr>
          <a:lstStyle/>
          <a:p>
            <a:r>
              <a:rPr lang="en-US" dirty="0" err="1">
                <a:solidFill>
                  <a:srgbClr val="0000FF"/>
                </a:solidFill>
              </a:rPr>
              <a:t>tf-idf</a:t>
            </a:r>
            <a:r>
              <a:rPr lang="en-US" dirty="0">
                <a:solidFill>
                  <a:srgbClr val="0000FF"/>
                </a:solidFill>
              </a:rPr>
              <a:t> </a:t>
            </a:r>
          </a:p>
          <a:p>
            <a:pPr lvl="1"/>
            <a:r>
              <a:rPr lang="en-US" sz="2100" dirty="0"/>
              <a:t>Information Retrieval workhorse!</a:t>
            </a:r>
          </a:p>
          <a:p>
            <a:pPr lvl="1"/>
            <a:r>
              <a:rPr lang="en-US" sz="2100" dirty="0"/>
              <a:t>A common baseline model</a:t>
            </a:r>
          </a:p>
          <a:p>
            <a:pPr lvl="1"/>
            <a:r>
              <a:rPr lang="en-US" sz="2100" b="1" dirty="0"/>
              <a:t>Sparse</a:t>
            </a:r>
            <a:r>
              <a:rPr lang="en-US" sz="2100" dirty="0"/>
              <a:t> vectors</a:t>
            </a:r>
          </a:p>
          <a:p>
            <a:pPr lvl="1"/>
            <a:r>
              <a:rPr lang="en-US" sz="2100" dirty="0"/>
              <a:t>Words are represented by (a simple function of) the </a:t>
            </a:r>
            <a:r>
              <a:rPr lang="en-US" sz="2100" b="1" dirty="0"/>
              <a:t>counts </a:t>
            </a:r>
            <a:r>
              <a:rPr lang="en-US" sz="2100" dirty="0"/>
              <a:t>of nearby words</a:t>
            </a:r>
          </a:p>
          <a:p>
            <a:r>
              <a:rPr lang="en-US" dirty="0">
                <a:solidFill>
                  <a:srgbClr val="0000FF"/>
                </a:solidFill>
              </a:rPr>
              <a:t>Word2vec</a:t>
            </a:r>
          </a:p>
          <a:p>
            <a:pPr lvl="1"/>
            <a:r>
              <a:rPr lang="en-US" sz="2100" b="1" dirty="0"/>
              <a:t>Dense</a:t>
            </a:r>
            <a:r>
              <a:rPr lang="en-US" sz="2100" dirty="0"/>
              <a:t> vectors</a:t>
            </a:r>
          </a:p>
          <a:p>
            <a:pPr lvl="1"/>
            <a:r>
              <a:rPr lang="en-US" sz="2100" dirty="0"/>
              <a:t>Representation is created by training a classifier to </a:t>
            </a:r>
            <a:r>
              <a:rPr lang="en-US" sz="2100" b="1" dirty="0"/>
              <a:t>predict</a:t>
            </a:r>
            <a:r>
              <a:rPr lang="en-US" sz="2100" dirty="0"/>
              <a:t> whether a word is likely to appear nearby</a:t>
            </a:r>
          </a:p>
          <a:p>
            <a:pPr lvl="1"/>
            <a:r>
              <a:rPr lang="en-US" sz="2100" dirty="0"/>
              <a:t>Later we'll discuss extensions called  </a:t>
            </a:r>
            <a:r>
              <a:rPr lang="en-US" sz="21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403813" y="742950"/>
            <a:ext cx="7981997" cy="680397"/>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764" y="2343150"/>
            <a:ext cx="8374472" cy="1540704"/>
          </a:xfrm>
        </p:spPr>
      </p:pic>
    </p:spTree>
    <p:extLst>
      <p:ext uri="{BB962C8B-B14F-4D97-AF65-F5344CB8AC3E}">
        <p14:creationId xmlns:p14="http://schemas.microsoft.com/office/powerpoint/2010/main" val="183858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fontScale="90000"/>
          </a:bodyPr>
          <a:lstStyle/>
          <a:p>
            <a:r>
              <a:rPr lang="en-US" altLang="zh-TW" sz="3200" dirty="0"/>
              <a:t>Vector Semantics &amp; Embeddings </a:t>
            </a:r>
            <a:r>
              <a:rPr lang="en-US" sz="3000" dirty="0">
                <a:solidFill>
                  <a:schemeClr val="bg1"/>
                </a:solidFill>
                <a:ea typeface="Franklin Gothic Book" charset="0"/>
                <a:cs typeface="Franklin Gothic Book" charset="0"/>
              </a:rPr>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Words and Vectors</a:t>
            </a:r>
          </a:p>
        </p:txBody>
      </p:sp>
    </p:spTree>
    <p:extLst>
      <p:ext uri="{BB962C8B-B14F-4D97-AF65-F5344CB8AC3E}">
        <p14:creationId xmlns:p14="http://schemas.microsoft.com/office/powerpoint/2010/main" val="42424649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01465" y="2114550"/>
            <a:ext cx="8006783" cy="1374659"/>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7010" y="2102491"/>
            <a:ext cx="8006784" cy="1398776"/>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822960" y="1171263"/>
            <a:ext cx="6381795" cy="738664"/>
          </a:xfrm>
          <a:prstGeom prst="rect">
            <a:avLst/>
          </a:prstGeom>
          <a:noFill/>
        </p:spPr>
        <p:txBody>
          <a:bodyPr wrap="square" rtlCol="0">
            <a:spAutoFit/>
          </a:bodyPr>
          <a:lstStyle/>
          <a:p>
            <a:r>
              <a:rPr lang="en-US" sz="21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97371" y="1371600"/>
            <a:ext cx="7972427" cy="3238798"/>
          </a:xfrm>
        </p:spPr>
      </p:pic>
    </p:spTree>
    <p:extLst>
      <p:ext uri="{BB962C8B-B14F-4D97-AF65-F5344CB8AC3E}">
        <p14:creationId xmlns:p14="http://schemas.microsoft.com/office/powerpoint/2010/main" val="26300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885474" y="214954"/>
            <a:ext cx="8029927" cy="527996"/>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85474" y="1143000"/>
            <a:ext cx="7699049" cy="1345015"/>
          </a:xfrm>
        </p:spPr>
      </p:pic>
      <p:sp>
        <p:nvSpPr>
          <p:cNvPr id="6" name="TextBox 5">
            <a:extLst>
              <a:ext uri="{FF2B5EF4-FFF2-40B4-BE49-F238E27FC236}">
                <a16:creationId xmlns:a16="http://schemas.microsoft.com/office/drawing/2014/main" id="{979B99D0-E0B8-DA4F-A6BC-50A75EDCF204}"/>
              </a:ext>
            </a:extLst>
          </p:cNvPr>
          <p:cNvSpPr txBox="1"/>
          <p:nvPr/>
        </p:nvSpPr>
        <p:spPr>
          <a:xfrm>
            <a:off x="885473" y="2879533"/>
            <a:ext cx="7572726" cy="1569660"/>
          </a:xfrm>
          <a:prstGeom prst="rect">
            <a:avLst/>
          </a:prstGeom>
          <a:noFill/>
        </p:spPr>
        <p:txBody>
          <a:bodyPr wrap="square" rtlCol="0">
            <a:spAutoFit/>
          </a:bodyPr>
          <a:lstStyle/>
          <a:p>
            <a:r>
              <a:rPr lang="en-US" dirty="0"/>
              <a:t>Vectors are similar for the two comedies</a:t>
            </a:r>
          </a:p>
          <a:p>
            <a:endParaRPr lang="en-US" dirty="0"/>
          </a:p>
          <a:p>
            <a:r>
              <a:rPr lang="en-US" dirty="0"/>
              <a:t>But comedies are different than the other two</a:t>
            </a:r>
            <a:r>
              <a:rPr lang="en-US" i="1" dirty="0"/>
              <a:t>	</a:t>
            </a:r>
            <a:endParaRPr lang="en-US" dirty="0"/>
          </a:p>
          <a:p>
            <a:r>
              <a:rPr lang="en-US" dirty="0"/>
              <a:t>	</a:t>
            </a:r>
            <a:r>
              <a:rPr lang="en-US" sz="2000" dirty="0"/>
              <a:t>Comedies have more </a:t>
            </a:r>
            <a:r>
              <a:rPr lang="en-US" sz="2000" i="1" dirty="0"/>
              <a:t>fools</a:t>
            </a:r>
            <a:r>
              <a:rPr lang="en-US" sz="2000" dirty="0"/>
              <a:t> and </a:t>
            </a:r>
            <a:r>
              <a:rPr lang="en-US" sz="2000" i="1" dirty="0"/>
              <a:t>wit</a:t>
            </a:r>
            <a:r>
              <a:rPr lang="en-US" sz="2000" dirty="0"/>
              <a:t> and fewer </a:t>
            </a:r>
            <a:r>
              <a:rPr lang="en-US" sz="2000" i="1" dirty="0"/>
              <a:t>battles</a:t>
            </a:r>
            <a:endParaRPr lang="en-US"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457200" y="119702"/>
            <a:ext cx="8572500" cy="680399"/>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46702" y="1428337"/>
            <a:ext cx="8078341" cy="1386944"/>
          </a:xfrm>
        </p:spPr>
      </p:pic>
      <p:sp>
        <p:nvSpPr>
          <p:cNvPr id="6" name="TextBox 5">
            <a:extLst>
              <a:ext uri="{FF2B5EF4-FFF2-40B4-BE49-F238E27FC236}">
                <a16:creationId xmlns:a16="http://schemas.microsoft.com/office/drawing/2014/main" id="{3F27C6AF-7C63-BA43-9D3B-9299FAF3169E}"/>
              </a:ext>
            </a:extLst>
          </p:cNvPr>
          <p:cNvSpPr txBox="1"/>
          <p:nvPr/>
        </p:nvSpPr>
        <p:spPr>
          <a:xfrm>
            <a:off x="544995" y="3257550"/>
            <a:ext cx="8427555" cy="1708160"/>
          </a:xfrm>
          <a:prstGeom prst="rect">
            <a:avLst/>
          </a:prstGeom>
          <a:noFill/>
        </p:spPr>
        <p:txBody>
          <a:bodyPr wrap="square" rtlCol="0">
            <a:spAutoFit/>
          </a:bodyPr>
          <a:lstStyle/>
          <a:p>
            <a:r>
              <a:rPr lang="en-US" sz="2100" i="1" dirty="0"/>
              <a:t>battle</a:t>
            </a:r>
            <a:r>
              <a:rPr lang="en-US" sz="2100" dirty="0"/>
              <a:t> is "the kind of word that occurs in Julius Caesar and Henry V"</a:t>
            </a:r>
          </a:p>
          <a:p>
            <a:endParaRPr lang="en-US" sz="2100" dirty="0"/>
          </a:p>
          <a:p>
            <a:r>
              <a:rPr lang="en-US" sz="2100" i="1" dirty="0"/>
              <a:t>fool </a:t>
            </a:r>
            <a:r>
              <a:rPr lang="en-US" sz="21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1" y="1413406"/>
            <a:ext cx="8140709" cy="1401875"/>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fontScale="90000"/>
          </a:bodyPr>
          <a:lstStyle/>
          <a:p>
            <a:r>
              <a:rPr lang="en-US" altLang="zh-TW" sz="3200" dirty="0"/>
              <a:t>Vector Semantics &amp; Embeddings </a:t>
            </a:r>
            <a:r>
              <a:rPr lang="en-US" sz="3000" dirty="0">
                <a:solidFill>
                  <a:schemeClr val="bg1"/>
                </a:solidFill>
                <a:ea typeface="Franklin Gothic Book" charset="0"/>
                <a:cs typeface="Franklin Gothic Book" charset="0"/>
              </a:rPr>
              <a:t>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Word Meaning</a:t>
            </a:r>
          </a:p>
        </p:txBody>
      </p:sp>
    </p:spTree>
    <p:extLst>
      <p:ext uri="{BB962C8B-B14F-4D97-AF65-F5344CB8AC3E}">
        <p14:creationId xmlns:p14="http://schemas.microsoft.com/office/powerpoint/2010/main" val="65049997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54"/>
            <a:ext cx="7429500" cy="1088068"/>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524146" y="1604042"/>
            <a:ext cx="8505554" cy="2500313"/>
          </a:xfrm>
        </p:spPr>
        <p:txBody>
          <a:bodyPr/>
          <a:lstStyle/>
          <a:p>
            <a:r>
              <a:rPr lang="en-US" dirty="0"/>
              <a:t>Two </a:t>
            </a:r>
            <a:r>
              <a:rPr lang="en-US" b="1" dirty="0"/>
              <a:t>words</a:t>
            </a:r>
            <a:r>
              <a:rPr lang="en-US" dirty="0"/>
              <a:t> are similar in meaning if their context vectors are similar</a:t>
            </a:r>
          </a:p>
          <a:p>
            <a:endParaRPr lang="en-US" sz="1350" dirty="0"/>
          </a:p>
        </p:txBody>
      </p:sp>
      <p:sp>
        <p:nvSpPr>
          <p:cNvPr id="4" name="Slide Number Placeholder 3"/>
          <p:cNvSpPr>
            <a:spLocks noGrp="1"/>
          </p:cNvSpPr>
          <p:nvPr>
            <p:ph type="sldNum" sz="quarter" idx="12"/>
          </p:nvPr>
        </p:nvSpPr>
        <p:spPr>
          <a:xfrm>
            <a:off x="1143000" y="5429250"/>
            <a:ext cx="1485900" cy="257175"/>
          </a:xfrm>
          <a:prstGeom prst="rect">
            <a:avLst/>
          </a:prstGeom>
        </p:spPr>
        <p:txBody>
          <a:bodyPr/>
          <a:lstStyle/>
          <a:p>
            <a:fld id="{10F35DC5-7E65-8247-99AB-4E984F8A921E}" type="slidenum">
              <a:rPr lang="en-US" smtClean="0"/>
              <a:pPr/>
              <a:t>40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1" y="2338198"/>
            <a:ext cx="7311841" cy="1032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788" y="3745988"/>
            <a:ext cx="7704424" cy="1318775"/>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1" y="285750"/>
            <a:ext cx="6476999" cy="4572000"/>
          </a:xfrm>
        </p:spPr>
      </p:pic>
    </p:spTree>
    <p:extLst>
      <p:ext uri="{BB962C8B-B14F-4D97-AF65-F5344CB8AC3E}">
        <p14:creationId xmlns:p14="http://schemas.microsoft.com/office/powerpoint/2010/main" val="9250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fontScale="90000"/>
          </a:bodyPr>
          <a:lstStyle/>
          <a:p>
            <a:r>
              <a:rPr lang="en-US" altLang="zh-TW" sz="3200" dirty="0"/>
              <a:t>Vector Semantics &amp;   Embeddings</a:t>
            </a:r>
            <a:r>
              <a:rPr lang="en-US" sz="3000" dirty="0">
                <a:solidFill>
                  <a:schemeClr val="bg1"/>
                </a:solidFill>
                <a:ea typeface="Franklin Gothic Book" charset="0"/>
                <a:cs typeface="Franklin Gothic Book" charset="0"/>
              </a:rPr>
              <a:t>&amp;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Cosine for computing word similarity</a:t>
            </a:r>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822960" y="234003"/>
            <a:ext cx="8321040" cy="680397"/>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31" y="1771650"/>
            <a:ext cx="6941939" cy="851119"/>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822961" y="1200150"/>
            <a:ext cx="7543801" cy="3943350"/>
          </a:xfrm>
        </p:spPr>
        <p:txBody>
          <a:bodyPr>
            <a:normAutofit/>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457451"/>
            <a:ext cx="2114550" cy="1187624"/>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400050" y="171451"/>
            <a:ext cx="8629650" cy="808703"/>
          </a:xfrm>
        </p:spPr>
        <p:txBody>
          <a:bodyPr>
            <a:normAutofit/>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1821143" y="980153"/>
            <a:ext cx="5501714" cy="2105919"/>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3614738" y="4038778"/>
            <a:ext cx="1914525" cy="914717"/>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886611" y="3503508"/>
            <a:ext cx="8257389" cy="646331"/>
          </a:xfrm>
          <a:prstGeom prst="rect">
            <a:avLst/>
          </a:prstGeom>
          <a:noFill/>
        </p:spPr>
        <p:txBody>
          <a:bodyPr wrap="none" rtlCol="0">
            <a:spAutoFit/>
          </a:bodyPr>
          <a:lstStyle/>
          <a:p>
            <a:r>
              <a:rPr lang="en-US" sz="1800" dirty="0"/>
              <a:t>Based on the definition of the dot product between two vectors a and b </a:t>
            </a:r>
          </a:p>
          <a:p>
            <a:endParaRPr lang="en-US" sz="1800"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457200" y="1657350"/>
            <a:ext cx="7909560" cy="3366448"/>
          </a:xfrm>
        </p:spPr>
        <p:txBody>
          <a:bodyPr>
            <a:normAutofit/>
          </a:bodyPr>
          <a:lstStyle/>
          <a:p>
            <a:r>
              <a:rPr lang="en-US" dirty="0"/>
              <a:t>-1: vectors point in opposite directions </a:t>
            </a:r>
          </a:p>
          <a:p>
            <a:r>
              <a:rPr lang="en-US" dirty="0"/>
              <a:t>+1:  vectors point in same directions</a:t>
            </a:r>
          </a:p>
          <a:p>
            <a:r>
              <a:rPr lang="en-US" dirty="0"/>
              <a:t>0: vectors are orthogonal</a:t>
            </a:r>
          </a:p>
          <a:p>
            <a:endParaRPr lang="en-US" dirty="0"/>
          </a:p>
          <a:p>
            <a:endParaRPr lang="en-US" dirty="0"/>
          </a:p>
          <a:p>
            <a:r>
              <a:rPr lang="en-US" dirty="0"/>
              <a:t>But since raw frequency values are non-negative, the cosine for term-term matrix vectors ranges from 0–1 </a:t>
            </a:r>
          </a:p>
          <a:p>
            <a:endParaRPr lang="en-US" dirty="0"/>
          </a:p>
          <a:p>
            <a:endParaRPr lang="en-US" dirty="0"/>
          </a:p>
          <a:p>
            <a:endParaRPr lang="en-US" dirty="0"/>
          </a:p>
        </p:txBody>
      </p:sp>
      <p:pic>
        <p:nvPicPr>
          <p:cNvPr id="5" name="Picture 4"/>
          <p:cNvPicPr>
            <a:picLocks noChangeAspect="1"/>
          </p:cNvPicPr>
          <p:nvPr/>
        </p:nvPicPr>
        <p:blipFill>
          <a:blip r:embed="rId3"/>
          <a:srcRect t="16666" b="16666"/>
          <a:stretch>
            <a:fillRect/>
          </a:stretch>
        </p:blipFill>
        <p:spPr bwMode="auto">
          <a:xfrm>
            <a:off x="5343525" y="1232847"/>
            <a:ext cx="3321845" cy="2214563"/>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nvPr>
        </p:nvGraphicFramePr>
        <p:xfrm>
          <a:off x="4972050" y="1085850"/>
          <a:ext cx="3600450" cy="1371600"/>
        </p:xfrm>
        <a:graphic>
          <a:graphicData uri="http://schemas.openxmlformats.org/drawingml/2006/table">
            <a:tbl>
              <a:tblPr firstRow="1" bandRow="1">
                <a:tableStyleId>{5C22544A-7EE6-4342-B048-85BDC9FD1C3A}</a:tableStyleId>
              </a:tblPr>
              <a:tblGrid>
                <a:gridCol w="1277579">
                  <a:extLst>
                    <a:ext uri="{9D8B030D-6E8A-4147-A177-3AD203B41FA5}">
                      <a16:colId xmlns:a16="http://schemas.microsoft.com/office/drawing/2014/main" val="20000"/>
                    </a:ext>
                  </a:extLst>
                </a:gridCol>
                <a:gridCol w="584723">
                  <a:extLst>
                    <a:ext uri="{9D8B030D-6E8A-4147-A177-3AD203B41FA5}">
                      <a16:colId xmlns:a16="http://schemas.microsoft.com/office/drawing/2014/main" val="20001"/>
                    </a:ext>
                  </a:extLst>
                </a:gridCol>
                <a:gridCol w="652298">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342900">
                <a:tc>
                  <a:txBody>
                    <a:bodyPr/>
                    <a:lstStyle/>
                    <a:p>
                      <a:endParaRPr lang="en-US" sz="1800" dirty="0"/>
                    </a:p>
                  </a:txBody>
                  <a:tcPr marL="68580" marR="68580" marT="34290" marB="34290"/>
                </a:tc>
                <a:tc>
                  <a:txBody>
                    <a:bodyPr/>
                    <a:lstStyle/>
                    <a:p>
                      <a:r>
                        <a:rPr lang="en-US" sz="1800" dirty="0"/>
                        <a:t>pie</a:t>
                      </a:r>
                    </a:p>
                  </a:txBody>
                  <a:tcPr marL="68580" marR="68580" marT="34290" marB="34290"/>
                </a:tc>
                <a:tc>
                  <a:txBody>
                    <a:bodyPr/>
                    <a:lstStyle/>
                    <a:p>
                      <a:r>
                        <a:rPr lang="en-US" sz="1800" dirty="0"/>
                        <a:t>data</a:t>
                      </a:r>
                    </a:p>
                  </a:txBody>
                  <a:tcPr marL="68580" marR="68580" marT="34290" marB="34290"/>
                </a:tc>
                <a:tc>
                  <a:txBody>
                    <a:bodyPr/>
                    <a:lstStyle/>
                    <a:p>
                      <a:r>
                        <a:rPr lang="en-US" sz="1800" dirty="0"/>
                        <a:t>computer</a:t>
                      </a:r>
                    </a:p>
                  </a:txBody>
                  <a:tcPr marL="68580" marR="68580" marT="34290" marB="34290"/>
                </a:tc>
                <a:extLst>
                  <a:ext uri="{0D108BD9-81ED-4DB2-BD59-A6C34878D82A}">
                    <a16:rowId xmlns:a16="http://schemas.microsoft.com/office/drawing/2014/main" val="10000"/>
                  </a:ext>
                </a:extLst>
              </a:tr>
              <a:tr h="342900">
                <a:tc>
                  <a:txBody>
                    <a:bodyPr/>
                    <a:lstStyle/>
                    <a:p>
                      <a:r>
                        <a:rPr lang="en-US" sz="1800" dirty="0"/>
                        <a:t>cherry</a:t>
                      </a:r>
                    </a:p>
                  </a:txBody>
                  <a:tcPr marL="68580" marR="68580" marT="34290" marB="34290"/>
                </a:tc>
                <a:tc>
                  <a:txBody>
                    <a:bodyPr/>
                    <a:lstStyle/>
                    <a:p>
                      <a:r>
                        <a:rPr lang="en-US" sz="1800" dirty="0"/>
                        <a:t>442</a:t>
                      </a:r>
                    </a:p>
                  </a:txBody>
                  <a:tcPr marL="68580" marR="68580" marT="34290" marB="34290"/>
                </a:tc>
                <a:tc>
                  <a:txBody>
                    <a:bodyPr/>
                    <a:lstStyle/>
                    <a:p>
                      <a:r>
                        <a:rPr lang="en-US" sz="1800" dirty="0"/>
                        <a:t>8</a:t>
                      </a:r>
                    </a:p>
                  </a:txBody>
                  <a:tcPr marL="68580" marR="68580" marT="34290" marB="34290"/>
                </a:tc>
                <a:tc>
                  <a:txBody>
                    <a:bodyPr/>
                    <a:lstStyle/>
                    <a:p>
                      <a:r>
                        <a:rPr lang="en-US" sz="1800" dirty="0"/>
                        <a:t>2</a:t>
                      </a:r>
                    </a:p>
                  </a:txBody>
                  <a:tcPr marL="68580" marR="68580" marT="34290" marB="34290"/>
                </a:tc>
                <a:extLst>
                  <a:ext uri="{0D108BD9-81ED-4DB2-BD59-A6C34878D82A}">
                    <a16:rowId xmlns:a16="http://schemas.microsoft.com/office/drawing/2014/main" val="10001"/>
                  </a:ext>
                </a:extLst>
              </a:tr>
              <a:tr h="342900">
                <a:tc>
                  <a:txBody>
                    <a:bodyPr/>
                    <a:lstStyle/>
                    <a:p>
                      <a:r>
                        <a:rPr lang="en-US" sz="1800" dirty="0"/>
                        <a:t>digital</a:t>
                      </a:r>
                    </a:p>
                  </a:txBody>
                  <a:tcPr marL="68580" marR="68580" marT="34290" marB="34290"/>
                </a:tc>
                <a:tc>
                  <a:txBody>
                    <a:bodyPr/>
                    <a:lstStyle/>
                    <a:p>
                      <a:r>
                        <a:rPr lang="en-US" sz="1800" dirty="0"/>
                        <a:t>5</a:t>
                      </a:r>
                    </a:p>
                  </a:txBody>
                  <a:tcPr marL="68580" marR="68580" marT="34290" marB="34290"/>
                </a:tc>
                <a:tc>
                  <a:txBody>
                    <a:bodyPr/>
                    <a:lstStyle/>
                    <a:p>
                      <a:r>
                        <a:rPr lang="en-US" sz="1800" dirty="0"/>
                        <a:t>1683</a:t>
                      </a:r>
                    </a:p>
                  </a:txBody>
                  <a:tcPr marL="68580" marR="68580" marT="34290" marB="34290"/>
                </a:tc>
                <a:tc>
                  <a:txBody>
                    <a:bodyPr/>
                    <a:lstStyle/>
                    <a:p>
                      <a:r>
                        <a:rPr lang="en-US" sz="1800" dirty="0"/>
                        <a:t>1670</a:t>
                      </a:r>
                    </a:p>
                  </a:txBody>
                  <a:tcPr marL="68580" marR="68580" marT="34290" marB="34290"/>
                </a:tc>
                <a:extLst>
                  <a:ext uri="{0D108BD9-81ED-4DB2-BD59-A6C34878D82A}">
                    <a16:rowId xmlns:a16="http://schemas.microsoft.com/office/drawing/2014/main" val="10002"/>
                  </a:ext>
                </a:extLst>
              </a:tr>
              <a:tr h="342900">
                <a:tc>
                  <a:txBody>
                    <a:bodyPr/>
                    <a:lstStyle/>
                    <a:p>
                      <a:r>
                        <a:rPr lang="en-US" sz="1800" dirty="0"/>
                        <a:t>information</a:t>
                      </a:r>
                    </a:p>
                  </a:txBody>
                  <a:tcPr marL="68580" marR="68580" marT="34290" marB="34290"/>
                </a:tc>
                <a:tc>
                  <a:txBody>
                    <a:bodyPr/>
                    <a:lstStyle/>
                    <a:p>
                      <a:r>
                        <a:rPr lang="en-US" sz="1800" dirty="0"/>
                        <a:t>5</a:t>
                      </a:r>
                    </a:p>
                  </a:txBody>
                  <a:tcPr marL="68580" marR="68580" marT="34290" marB="34290"/>
                </a:tc>
                <a:tc>
                  <a:txBody>
                    <a:bodyPr/>
                    <a:lstStyle/>
                    <a:p>
                      <a:r>
                        <a:rPr lang="en-US" sz="1800" dirty="0"/>
                        <a:t>3982</a:t>
                      </a:r>
                    </a:p>
                  </a:txBody>
                  <a:tcPr marL="68580" marR="68580" marT="34290" marB="34290"/>
                </a:tc>
                <a:tc>
                  <a:txBody>
                    <a:bodyPr/>
                    <a:lstStyle/>
                    <a:p>
                      <a:r>
                        <a:rPr lang="en-US" sz="1800" dirty="0"/>
                        <a:t>3325</a:t>
                      </a:r>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0" name="Content Placeholder 3"/>
          <p:cNvGraphicFramePr>
            <a:graphicFrameLocks noChangeAspect="1"/>
          </p:cNvGraphicFramePr>
          <p:nvPr/>
        </p:nvGraphicFramePr>
        <p:xfrm>
          <a:off x="394884" y="1176348"/>
          <a:ext cx="4072736" cy="938203"/>
        </p:xfrm>
        <a:graphic>
          <a:graphicData uri="http://schemas.openxmlformats.org/presentationml/2006/ole">
            <mc:AlternateContent xmlns:mc="http://schemas.openxmlformats.org/markup-compatibility/2006">
              <mc:Choice xmlns:v="urn:schemas-microsoft-com:vml" Requires="v">
                <p:oleObj spid="_x0000_s25609" name="Equation" r:id="rId4" imgW="2921000" imgH="673100" progId="Equation.3">
                  <p:embed/>
                </p:oleObj>
              </mc:Choice>
              <mc:Fallback>
                <p:oleObj name="Equation" r:id="rId4" imgW="2921000" imgH="673100" progId="Equation.3">
                  <p:embed/>
                  <p:pic>
                    <p:nvPicPr>
                      <p:cNvPr id="10" name="Content Placeholder 3"/>
                      <p:cNvPicPr>
                        <a:picLocks noChangeAspect="1" noChangeArrowheads="1"/>
                      </p:cNvPicPr>
                      <p:nvPr/>
                    </p:nvPicPr>
                    <p:blipFill>
                      <a:blip r:embed="rId5"/>
                      <a:srcRect/>
                      <a:stretch>
                        <a:fillRect/>
                      </a:stretch>
                    </p:blipFill>
                    <p:spPr bwMode="auto">
                      <a:xfrm>
                        <a:off x="394884" y="1176348"/>
                        <a:ext cx="4072736" cy="938203"/>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6">
            <a:extLst>
              <a:ext uri="{28A0092B-C50C-407E-A947-70E740481C1C}">
                <a14:useLocalDpi xmlns:a14="http://schemas.microsoft.com/office/drawing/2010/main" val="0"/>
              </a:ext>
            </a:extLst>
          </a:blip>
          <a:srcRect r="65366"/>
          <a:stretch/>
        </p:blipFill>
        <p:spPr>
          <a:xfrm>
            <a:off x="857251" y="3612381"/>
            <a:ext cx="2931140" cy="722458"/>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7">
            <a:extLst>
              <a:ext uri="{28A0092B-C50C-407E-A947-70E740481C1C}">
                <a14:useLocalDpi xmlns:a14="http://schemas.microsoft.com/office/drawing/2010/main" val="0"/>
              </a:ext>
            </a:extLst>
          </a:blip>
          <a:srcRect r="61565"/>
          <a:stretch/>
        </p:blipFill>
        <p:spPr>
          <a:xfrm>
            <a:off x="857251" y="2262861"/>
            <a:ext cx="3148004" cy="720328"/>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7">
            <a:extLst>
              <a:ext uri="{28A0092B-C50C-407E-A947-70E740481C1C}">
                <a14:useLocalDpi xmlns:a14="http://schemas.microsoft.com/office/drawing/2010/main" val="0"/>
              </a:ext>
            </a:extLst>
          </a:blip>
          <a:srcRect l="38536"/>
          <a:stretch/>
        </p:blipFill>
        <p:spPr>
          <a:xfrm>
            <a:off x="2998671" y="2879342"/>
            <a:ext cx="5288080" cy="75666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6">
            <a:extLst>
              <a:ext uri="{28A0092B-C50C-407E-A947-70E740481C1C}">
                <a14:useLocalDpi xmlns:a14="http://schemas.microsoft.com/office/drawing/2010/main" val="0"/>
              </a:ext>
            </a:extLst>
          </a:blip>
          <a:srcRect l="35992"/>
          <a:stretch/>
        </p:blipFill>
        <p:spPr>
          <a:xfrm>
            <a:off x="2431252" y="4236622"/>
            <a:ext cx="5952741" cy="793898"/>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800100" y="342900"/>
            <a:ext cx="7543800" cy="680397"/>
          </a:xfrm>
        </p:spPr>
        <p:txBody>
          <a:bodyPr>
            <a:normAutofit/>
          </a:bodyPr>
          <a:lstStyle/>
          <a:p>
            <a:r>
              <a:rPr lang="en-US" dirty="0"/>
              <a:t>Visualizing cosines (well,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3910" y="1587653"/>
            <a:ext cx="7838682" cy="3090863"/>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r>
              <a:rPr lang="en-US" altLang="zh-TW" sz="3200" dirty="0"/>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TF-IDF</a:t>
            </a:r>
          </a:p>
        </p:txBody>
      </p:sp>
    </p:spTree>
    <p:extLst>
      <p:ext uri="{BB962C8B-B14F-4D97-AF65-F5344CB8AC3E}">
        <p14:creationId xmlns:p14="http://schemas.microsoft.com/office/powerpoint/2010/main" val="251405685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628651" y="1200150"/>
            <a:ext cx="8343900" cy="3943351"/>
          </a:xfrm>
        </p:spPr>
        <p:txBody>
          <a:bodyPr>
            <a:normAutofit fontScale="85000" lnSpcReduction="20000"/>
          </a:bodyPr>
          <a:lstStyle/>
          <a:p>
            <a:r>
              <a:rPr lang="en-US" sz="3000" dirty="0"/>
              <a:t>N-gram or text classification methods we've seen so far</a:t>
            </a:r>
          </a:p>
          <a:p>
            <a:pPr lvl="1"/>
            <a:r>
              <a:rPr lang="en-US" sz="2700" dirty="0"/>
              <a:t>Words are just strings (or indices </a:t>
            </a:r>
            <a:r>
              <a:rPr lang="en-US" sz="2700" dirty="0" err="1"/>
              <a:t>w</a:t>
            </a:r>
            <a:r>
              <a:rPr lang="en-US" sz="2700" baseline="-25000" dirty="0" err="1"/>
              <a:t>i</a:t>
            </a:r>
            <a:r>
              <a:rPr lang="en-US" sz="2700" dirty="0"/>
              <a:t> in a vocabulary list)</a:t>
            </a:r>
          </a:p>
          <a:p>
            <a:pPr lvl="1"/>
            <a:r>
              <a:rPr lang="en-US" sz="2700" dirty="0"/>
              <a:t>That's not very satisfactory!</a:t>
            </a:r>
            <a:endParaRPr lang="en-US" sz="3000" dirty="0"/>
          </a:p>
          <a:p>
            <a:r>
              <a:rPr lang="en-US" sz="3000" dirty="0"/>
              <a:t>Introductory logic classes:</a:t>
            </a:r>
          </a:p>
          <a:p>
            <a:pPr lvl="1"/>
            <a:r>
              <a:rPr lang="en-US" sz="2700" dirty="0"/>
              <a:t>The meaning of "dog" is DOG;  cat is CAT</a:t>
            </a:r>
          </a:p>
          <a:p>
            <a:pPr marL="150809" lvl="1" indent="0">
              <a:buNone/>
            </a:pPr>
            <a:r>
              <a:rPr lang="en-US" sz="2700" dirty="0"/>
              <a:t>          ∀x DOG(x) ⟶ MAMMAL(x)</a:t>
            </a:r>
          </a:p>
          <a:p>
            <a:r>
              <a:rPr lang="en-US" sz="3000" dirty="0"/>
              <a:t>Old linguistics joke by Barbara Partee in 1967:</a:t>
            </a:r>
          </a:p>
          <a:p>
            <a:pPr lvl="1"/>
            <a:r>
              <a:rPr lang="en-US" sz="2700" dirty="0"/>
              <a:t>Q: What's the meaning of life?</a:t>
            </a:r>
          </a:p>
          <a:p>
            <a:pPr lvl="1"/>
            <a:r>
              <a:rPr lang="en-US" sz="2700" dirty="0"/>
              <a:t>A: LIFE</a:t>
            </a:r>
          </a:p>
          <a:p>
            <a:r>
              <a:rPr lang="en-US" sz="3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345281" indent="-252413">
              <a:buFont typeface="Arial" panose="020B0604020202020204" pitchFamily="34" charset="0"/>
              <a:buChar char="•"/>
            </a:pPr>
            <a:r>
              <a:rPr lang="en-US" dirty="0"/>
              <a:t>The co-occurrence matrices we have seen represent each cell by word frequencies</a:t>
            </a:r>
          </a:p>
          <a:p>
            <a:pPr marL="345281" indent="-252413">
              <a:buFont typeface="Arial" panose="020B0604020202020204" pitchFamily="34" charset="0"/>
              <a:buChar char="•"/>
            </a:pPr>
            <a:r>
              <a:rPr lang="en-US" dirty="0"/>
              <a:t>Frequency is clearly useful; if </a:t>
            </a:r>
            <a:r>
              <a:rPr lang="en-US" i="1" dirty="0"/>
              <a:t>sugar</a:t>
            </a:r>
            <a:r>
              <a:rPr lang="en-US" dirty="0"/>
              <a:t> appears a lot near </a:t>
            </a:r>
            <a:r>
              <a:rPr lang="en-US" i="1" dirty="0"/>
              <a:t>apricot</a:t>
            </a:r>
            <a:r>
              <a:rPr lang="en-US" dirty="0"/>
              <a:t>, that's useful information</a:t>
            </a:r>
          </a:p>
          <a:p>
            <a:pPr marL="345281" indent="-252413">
              <a:buFont typeface="Arial" panose="020B0604020202020204" pitchFamily="34" charset="0"/>
              <a:buChar char="•"/>
            </a:pPr>
            <a:r>
              <a:rPr lang="en-US" dirty="0"/>
              <a:t>But overly frequent words like </a:t>
            </a:r>
            <a:r>
              <a:rPr lang="en-US" i="1" dirty="0"/>
              <a:t>the</a:t>
            </a:r>
            <a:r>
              <a:rPr lang="en-US" dirty="0"/>
              <a:t>, </a:t>
            </a:r>
            <a:r>
              <a:rPr lang="en-US" i="1" dirty="0"/>
              <a:t>it,</a:t>
            </a:r>
            <a:r>
              <a:rPr lang="en-US" dirty="0"/>
              <a:t> or </a:t>
            </a:r>
            <a:r>
              <a:rPr lang="en-US" i="1" dirty="0"/>
              <a:t>they</a:t>
            </a:r>
            <a:r>
              <a:rPr lang="en-US" dirty="0"/>
              <a:t> are not very informative about the context</a:t>
            </a:r>
          </a:p>
          <a:p>
            <a:pPr marL="345281" indent="-252413">
              <a:buFont typeface="Arial" panose="020B0604020202020204" pitchFamily="34" charset="0"/>
              <a:buChar char="•"/>
            </a:pPr>
            <a:r>
              <a:rPr lang="en-US"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457200" y="234003"/>
            <a:ext cx="8401050" cy="680397"/>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2700" b="1" dirty="0" err="1">
                    <a:solidFill>
                      <a:srgbClr val="0000FF"/>
                    </a:solidFill>
                    <a:latin typeface="Calibri" panose="020F0502020204030204" pitchFamily="34" charset="0"/>
                    <a:cs typeface="Calibri" panose="020F0502020204030204" pitchFamily="34" charset="0"/>
                  </a:rPr>
                  <a:t>tf-idf</a:t>
                </a:r>
                <a:r>
                  <a:rPr lang="en-US" sz="2100" b="1" dirty="0">
                    <a:solidFill>
                      <a:srgbClr val="0000FF"/>
                    </a:solidFill>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tf-idf</a:t>
                </a:r>
                <a:r>
                  <a:rPr lang="en-US" sz="2100" dirty="0">
                    <a:latin typeface="Calibri" panose="020F0502020204030204" pitchFamily="34" charset="0"/>
                    <a:cs typeface="Calibri" panose="020F0502020204030204" pitchFamily="34" charset="0"/>
                  </a:rPr>
                  <a:t> value for word t in document d:</a:t>
                </a: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r>
                  <a:rPr lang="en-US" sz="2700" b="1" dirty="0">
                    <a:solidFill>
                      <a:srgbClr val="0000FF"/>
                    </a:solidFill>
                    <a:latin typeface="Calibri" panose="020F0502020204030204" pitchFamily="34" charset="0"/>
                    <a:cs typeface="Calibri" panose="020F0502020204030204" pitchFamily="34" charset="0"/>
                  </a:rPr>
                  <a:t>PMI: </a:t>
                </a:r>
                <a:r>
                  <a:rPr lang="en-US" sz="27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100" b="1">
                        <a:latin typeface="Calibri" panose="020F0502020204030204" pitchFamily="34" charset="0"/>
                        <a:cs typeface="Calibri" panose="020F0502020204030204" pitchFamily="34" charset="0"/>
                      </a:rPr>
                      <m:t>PMI</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e>
                    </m:d>
                    <m:r>
                      <a:rPr lang="en-US" sz="2100" b="1" i="1">
                        <a:latin typeface="Cambria Math" panose="02040503050406030204" pitchFamily="18" charset="0"/>
                      </a:rPr>
                      <m:t>=</m:t>
                    </m:r>
                    <m:r>
                      <a:rPr lang="en-US" sz="2100" b="1" i="1">
                        <a:latin typeface="Cambria Math" panose="02040503050406030204" pitchFamily="18" charset="0"/>
                      </a:rPr>
                      <m:t>𝒍𝒐𝒈</m:t>
                    </m:r>
                    <m:f>
                      <m:fPr>
                        <m:ctrlPr>
                          <a:rPr lang="en-US" sz="2100" b="1" i="1">
                            <a:latin typeface="Cambria Math" panose="02040503050406030204" pitchFamily="18" charset="0"/>
                          </a:rPr>
                        </m:ctrlPr>
                      </m:fPr>
                      <m:num>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num>
                      <m:den>
                        <m:r>
                          <a:rPr lang="en-US" sz="2100" b="1" i="1">
                            <a:latin typeface="Cambria Math" panose="02040503050406030204" pitchFamily="18" charset="0"/>
                          </a:rPr>
                          <m:t>𝒑</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e>
                        </m:d>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den>
                    </m:f>
                  </m:oMath>
                </a14:m>
                <a:r>
                  <a:rPr lang="en-US" sz="21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374" y="1873555"/>
            <a:ext cx="2033680" cy="395438"/>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203563" y="2466210"/>
            <a:ext cx="4609595" cy="415498"/>
          </a:xfrm>
          <a:prstGeom prst="rect">
            <a:avLst/>
          </a:prstGeom>
          <a:noFill/>
        </p:spPr>
        <p:txBody>
          <a:bodyPr wrap="none" rtlCol="0">
            <a:spAutoFit/>
          </a:bodyPr>
          <a:lstStyle/>
          <a:p>
            <a:r>
              <a:rPr lang="en-US" sz="2100" dirty="0">
                <a:solidFill>
                  <a:srgbClr val="0000FF"/>
                </a:solidFill>
                <a:latin typeface="Calibri" panose="020F0502020204030204" pitchFamily="34" charset="0"/>
                <a:cs typeface="Calibri" panose="020F0502020204030204" pitchFamily="34" charset="0"/>
              </a:rPr>
              <a:t>Words like "the" or "it" have very low </a:t>
            </a:r>
            <a:r>
              <a:rPr lang="en-US" sz="2100" dirty="0" err="1">
                <a:solidFill>
                  <a:srgbClr val="0000FF"/>
                </a:solidFill>
                <a:latin typeface="Calibri" panose="020F0502020204030204" pitchFamily="34" charset="0"/>
                <a:cs typeface="Calibri" panose="020F0502020204030204" pitchFamily="34" charset="0"/>
              </a:rPr>
              <a:t>idf</a:t>
            </a:r>
            <a:endParaRPr lang="en-US" sz="21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285875" y="4082212"/>
            <a:ext cx="6743700" cy="738664"/>
          </a:xfrm>
          <a:prstGeom prst="rect">
            <a:avLst/>
          </a:prstGeom>
          <a:noFill/>
        </p:spPr>
        <p:txBody>
          <a:bodyPr wrap="square" rtlCol="0">
            <a:spAutoFit/>
          </a:bodyPr>
          <a:lstStyle/>
          <a:p>
            <a:r>
              <a:rPr lang="en-US" sz="21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 in the </a:t>
            </a:r>
            <a:r>
              <a:rPr lang="en-US" dirty="0" err="1"/>
              <a:t>tf-idf</a:t>
            </a:r>
            <a:r>
              <a:rPr lang="en-US" dirty="0"/>
              <a:t> algorithm</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a:xfrm>
            <a:off x="822961" y="1200150"/>
            <a:ext cx="8035289" cy="3429000"/>
          </a:xfrm>
        </p:spPr>
        <p:txBody>
          <a:bodyPr/>
          <a:lstStyle/>
          <a:p>
            <a:r>
              <a:rPr lang="en-US" dirty="0"/>
              <a:t>We could imagine using raw count:</a:t>
            </a:r>
          </a:p>
          <a:p>
            <a:br>
              <a:rPr lang="en-US" sz="2100" dirty="0"/>
            </a:br>
            <a:r>
              <a:rPr lang="en-US" dirty="0"/>
              <a:t>	</a:t>
            </a:r>
            <a:r>
              <a:rPr lang="en-US" dirty="0" err="1">
                <a:latin typeface="Times New Roman" panose="02020603050405020304" pitchFamily="18" charset="0"/>
                <a:cs typeface="Times New Roman" panose="02020603050405020304" pitchFamily="18" charset="0"/>
              </a:rPr>
              <a:t>tf</a:t>
            </a:r>
            <a:r>
              <a:rPr lang="en-US" i="1" baseline="-25000" dirty="0" err="1">
                <a:latin typeface="Times New Roman" panose="02020603050405020304" pitchFamily="18" charset="0"/>
                <a:cs typeface="Times New Roman" panose="02020603050405020304" pitchFamily="18" charset="0"/>
              </a:rPr>
              <a:t>t</a:t>
            </a:r>
            <a:r>
              <a:rPr lang="en-US" baseline="-25000" dirty="0" err="1">
                <a:latin typeface="Times New Roman" panose="02020603050405020304" pitchFamily="18" charset="0"/>
                <a:cs typeface="Times New Roman" panose="02020603050405020304" pitchFamily="18" charset="0"/>
              </a:rPr>
              <a:t>,</a:t>
            </a:r>
            <a:r>
              <a:rPr lang="en-US" i="1" baseline="-25000" dirty="0" err="1">
                <a:latin typeface="Times New Roman" panose="02020603050405020304" pitchFamily="18" charset="0"/>
                <a:cs typeface="Times New Roman" panose="02020603050405020304" pitchFamily="18" charset="0"/>
              </a:rPr>
              <a:t>d</a:t>
            </a:r>
            <a:r>
              <a:rPr lang="en-US" i="1"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count(</a:t>
            </a:r>
            <a:r>
              <a:rPr lang="en-US" i="1" dirty="0" err="1">
                <a:latin typeface="Times New Roman" panose="02020603050405020304" pitchFamily="18" charset="0"/>
                <a:cs typeface="Times New Roman" panose="02020603050405020304" pitchFamily="18" charset="0"/>
              </a:rPr>
              <a:t>t</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a:t>
            </a:r>
          </a:p>
          <a:p>
            <a:endParaRPr lang="en-US" sz="750" dirty="0"/>
          </a:p>
          <a:p>
            <a:r>
              <a:rPr lang="en-US" dirty="0"/>
              <a:t>But instead of using raw count, we usually squash a bit:</a:t>
            </a:r>
          </a:p>
          <a:p>
            <a:endParaRPr lang="en-US" sz="750" dirty="0"/>
          </a:p>
        </p:txBody>
      </p:sp>
      <p:pic>
        <p:nvPicPr>
          <p:cNvPr id="4" name="Picture 3">
            <a:extLst>
              <a:ext uri="{FF2B5EF4-FFF2-40B4-BE49-F238E27FC236}">
                <a16:creationId xmlns:a16="http://schemas.microsoft.com/office/drawing/2014/main" id="{B0CB31EC-2827-F978-B1CD-5796D0FDB737}"/>
              </a:ext>
            </a:extLst>
          </p:cNvPr>
          <p:cNvPicPr>
            <a:picLocks noChangeAspect="1"/>
          </p:cNvPicPr>
          <p:nvPr/>
        </p:nvPicPr>
        <p:blipFill>
          <a:blip r:embed="rId3"/>
          <a:stretch>
            <a:fillRect/>
          </a:stretch>
        </p:blipFill>
        <p:spPr>
          <a:xfrm>
            <a:off x="1314450" y="3270647"/>
            <a:ext cx="7636090" cy="1345406"/>
          </a:xfrm>
          <a:prstGeom prst="rect">
            <a:avLst/>
          </a:prstGeom>
        </p:spPr>
      </p:pic>
    </p:spTree>
    <p:extLst>
      <p:ext uri="{BB962C8B-B14F-4D97-AF65-F5344CB8AC3E}">
        <p14:creationId xmlns:p14="http://schemas.microsoft.com/office/powerpoint/2010/main" val="866080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200150"/>
            <a:ext cx="8092439" cy="394335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143251"/>
            <a:ext cx="5886450" cy="959465"/>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554316"/>
            <a:ext cx="8092439" cy="3429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3154" y="997066"/>
            <a:ext cx="3101846" cy="3759815"/>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1783980"/>
            <a:ext cx="3440904" cy="1092993"/>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342901" y="3434223"/>
            <a:ext cx="5617243" cy="830997"/>
          </a:xfrm>
          <a:prstGeom prst="rect">
            <a:avLst/>
          </a:prstGeom>
          <a:noFill/>
        </p:spPr>
        <p:txBody>
          <a:bodyPr wrap="none" rtlCol="0">
            <a:spAutoFit/>
          </a:bodyPr>
          <a:lstStyle/>
          <a:p>
            <a:r>
              <a:rPr lang="en-US" dirty="0"/>
              <a:t>N is the total number of documents </a:t>
            </a:r>
          </a:p>
          <a:p>
            <a:r>
              <a:rPr lang="en-US"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200150"/>
            <a:ext cx="8092439" cy="394335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35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71" y="773305"/>
            <a:ext cx="3371850" cy="749300"/>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96" y="1651651"/>
            <a:ext cx="7543800" cy="1295171"/>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6234" y="3615829"/>
            <a:ext cx="7611967" cy="1295171"/>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857250" y="4114801"/>
            <a:ext cx="7543801" cy="26926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r>
              <a:rPr lang="en-US" altLang="zh-TW" sz="3200" dirty="0"/>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Word2vec</a:t>
            </a:r>
          </a:p>
        </p:txBody>
      </p:sp>
    </p:spTree>
    <p:extLst>
      <p:ext uri="{BB962C8B-B14F-4D97-AF65-F5344CB8AC3E}">
        <p14:creationId xmlns:p14="http://schemas.microsoft.com/office/powerpoint/2010/main" val="23643804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126" y="285750"/>
            <a:ext cx="5600700" cy="723900"/>
          </a:xfrm>
        </p:spPr>
        <p:txBody>
          <a:bodyPr/>
          <a:lstStyle/>
          <a:p>
            <a:r>
              <a:rPr lang="en-US" b="0" dirty="0"/>
              <a:t>Sparse versus dense vectors</a:t>
            </a:r>
          </a:p>
        </p:txBody>
      </p:sp>
      <p:sp>
        <p:nvSpPr>
          <p:cNvPr id="3" name="Content Placeholder 2"/>
          <p:cNvSpPr>
            <a:spLocks noGrp="1"/>
          </p:cNvSpPr>
          <p:nvPr>
            <p:ph idx="1"/>
          </p:nvPr>
        </p:nvSpPr>
        <p:spPr>
          <a:xfrm>
            <a:off x="1384126" y="1428750"/>
            <a:ext cx="6400800" cy="3276600"/>
          </a:xfrm>
        </p:spPr>
        <p:txBody>
          <a:bodyPr/>
          <a:lstStyle/>
          <a:p>
            <a:pPr>
              <a:lnSpc>
                <a:spcPct val="100000"/>
              </a:lnSpc>
            </a:pPr>
            <a:r>
              <a:rPr lang="en-US" sz="2700" dirty="0" err="1"/>
              <a:t>tf-idf</a:t>
            </a:r>
            <a:r>
              <a:rPr lang="en-US" sz="2700" dirty="0"/>
              <a:t> (or PMI) vectors are</a:t>
            </a:r>
          </a:p>
          <a:p>
            <a:pPr lvl="1">
              <a:lnSpc>
                <a:spcPct val="100000"/>
              </a:lnSpc>
            </a:pPr>
            <a:r>
              <a:rPr lang="en-US" sz="2400" b="1" dirty="0"/>
              <a:t>long</a:t>
            </a:r>
            <a:r>
              <a:rPr lang="en-US" sz="2400" dirty="0"/>
              <a:t> (length |V|= 20,000 to 50,000)</a:t>
            </a:r>
          </a:p>
          <a:p>
            <a:pPr lvl="1">
              <a:lnSpc>
                <a:spcPct val="100000"/>
              </a:lnSpc>
            </a:pPr>
            <a:r>
              <a:rPr lang="en-US" sz="2400" b="1" dirty="0"/>
              <a:t>sparse </a:t>
            </a:r>
            <a:r>
              <a:rPr lang="en-US" sz="2400" dirty="0"/>
              <a:t>(most elements are zero)</a:t>
            </a:r>
          </a:p>
          <a:p>
            <a:pPr>
              <a:lnSpc>
                <a:spcPct val="100000"/>
              </a:lnSpc>
            </a:pPr>
            <a:r>
              <a:rPr lang="en-US" sz="2700" dirty="0"/>
              <a:t>Alternative: learn vectors which are</a:t>
            </a:r>
          </a:p>
          <a:p>
            <a:pPr lvl="1">
              <a:lnSpc>
                <a:spcPct val="100000"/>
              </a:lnSpc>
            </a:pPr>
            <a:r>
              <a:rPr lang="en-US" sz="2400" b="1" dirty="0"/>
              <a:t>short</a:t>
            </a:r>
            <a:r>
              <a:rPr lang="en-US" sz="2400" dirty="0"/>
              <a:t> (length 50-1000)</a:t>
            </a:r>
          </a:p>
          <a:p>
            <a:pPr lvl="1">
              <a:lnSpc>
                <a:spcPct val="100000"/>
              </a:lnSpc>
            </a:pPr>
            <a:r>
              <a:rPr lang="en-US" sz="2400" b="1" dirty="0"/>
              <a:t>dense</a:t>
            </a:r>
            <a:r>
              <a:rPr lang="en-US" sz="24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285750"/>
            <a:ext cx="5600700" cy="557213"/>
          </a:xfrm>
        </p:spPr>
        <p:txBody>
          <a:bodyPr/>
          <a:lstStyle/>
          <a:p>
            <a:r>
              <a:rPr lang="en-US"/>
              <a:t>Sparse versus dense </a:t>
            </a:r>
            <a:r>
              <a:rPr lang="en-US" dirty="0"/>
              <a:t>vectors</a:t>
            </a:r>
          </a:p>
        </p:txBody>
      </p:sp>
      <p:sp>
        <p:nvSpPr>
          <p:cNvPr id="3" name="Content Placeholder 2"/>
          <p:cNvSpPr>
            <a:spLocks noGrp="1"/>
          </p:cNvSpPr>
          <p:nvPr>
            <p:ph idx="1"/>
          </p:nvPr>
        </p:nvSpPr>
        <p:spPr>
          <a:xfrm>
            <a:off x="737012" y="1200150"/>
            <a:ext cx="7772400" cy="3771900"/>
          </a:xfrm>
        </p:spPr>
        <p:txBody>
          <a:bodyPr>
            <a:normAutofit/>
          </a:bodyPr>
          <a:lstStyle/>
          <a:p>
            <a:r>
              <a:rPr lang="en-US" sz="27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100" i="1" dirty="0"/>
              <a:t>car</a:t>
            </a:r>
            <a:r>
              <a:rPr lang="en-US" sz="2100" dirty="0"/>
              <a:t> and </a:t>
            </a:r>
            <a:r>
              <a:rPr lang="en-US" sz="2100" i="1" dirty="0"/>
              <a:t>automobile</a:t>
            </a:r>
            <a:r>
              <a:rPr lang="en-US" sz="2100" dirty="0"/>
              <a:t> are synonyms; but are distinct dimensions</a:t>
            </a:r>
          </a:p>
          <a:p>
            <a:pPr lvl="3"/>
            <a:r>
              <a:rPr lang="en-US" sz="2100" dirty="0"/>
              <a:t>a word with </a:t>
            </a:r>
            <a:r>
              <a:rPr lang="en-US" sz="2100" i="1" dirty="0"/>
              <a:t>car</a:t>
            </a:r>
            <a:r>
              <a:rPr lang="en-US" sz="2100" dirty="0"/>
              <a:t> as a neighbor and a word with </a:t>
            </a:r>
            <a:r>
              <a:rPr lang="en-US" sz="2100" i="1" dirty="0"/>
              <a:t>automobile</a:t>
            </a:r>
            <a:r>
              <a:rPr lang="en-US" sz="21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143000" y="4171950"/>
            <a:ext cx="1485900" cy="257175"/>
          </a:xfrm>
          <a:prstGeom prst="rect">
            <a:avLst/>
          </a:prstGeom>
        </p:spPr>
        <p:txBody>
          <a:bodyPr/>
          <a:lstStyle/>
          <a:p>
            <a:fld id="{10F35DC5-7E65-8247-99AB-4E984F8A921E}" type="slidenum">
              <a:rPr lang="en-US" smtClean="0"/>
              <a:pPr/>
              <a:t>59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455"/>
            <a:ext cx="8229600" cy="680397"/>
          </a:xfrm>
        </p:spPr>
        <p:txBody>
          <a:bodyPr>
            <a:noAutofit/>
          </a:bodyPr>
          <a:lstStyle/>
          <a:p>
            <a:r>
              <a:rPr lang="en-US" sz="3000" dirty="0"/>
              <a:t>Common methods for getting short dense vectors</a:t>
            </a:r>
          </a:p>
        </p:txBody>
      </p:sp>
      <p:sp>
        <p:nvSpPr>
          <p:cNvPr id="3" name="Content Placeholder 2"/>
          <p:cNvSpPr>
            <a:spLocks noGrp="1"/>
          </p:cNvSpPr>
          <p:nvPr>
            <p:ph idx="1"/>
          </p:nvPr>
        </p:nvSpPr>
        <p:spPr>
          <a:xfrm>
            <a:off x="822961" y="1200150"/>
            <a:ext cx="7543801" cy="3657600"/>
          </a:xfrm>
        </p:spPr>
        <p:txBody>
          <a:bodyPr>
            <a:normAutofit/>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825490" lvl="1" indent="-428625">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825490" lvl="1" indent="-428625">
              <a:buFont typeface="Arial" panose="020B0604020202020204" pitchFamily="34" charset="0"/>
              <a:buChar char="•"/>
            </a:pPr>
            <a:r>
              <a:rPr lang="en-US" dirty="0">
                <a:solidFill>
                  <a:schemeClr val="bg1">
                    <a:lumMod val="50000"/>
                  </a:schemeClr>
                </a:solidFill>
              </a:rPr>
              <a:t>Compute distinct embeddings for a word in its context</a:t>
            </a:r>
          </a:p>
          <a:p>
            <a:pPr marL="825490" lvl="1" indent="-428625">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1450"/>
            <a:ext cx="7772400" cy="74295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028700" y="1529110"/>
            <a:ext cx="6915150" cy="2858771"/>
          </a:xfrm>
        </p:spPr>
        <p:txBody>
          <a:bodyPr/>
          <a:lstStyle/>
          <a:p>
            <a:r>
              <a:rPr lang="en-US" dirty="0"/>
              <a:t>Word2vec (</a:t>
            </a:r>
            <a:r>
              <a:rPr lang="en-US" dirty="0" err="1"/>
              <a:t>Mikolov</a:t>
            </a:r>
            <a:r>
              <a:rPr lang="en-US" dirty="0"/>
              <a:t> et al)</a:t>
            </a:r>
          </a:p>
          <a:p>
            <a:r>
              <a:rPr lang="en-US" dirty="0">
                <a:hlinkClick r:id="rId2"/>
              </a:rPr>
              <a:t>https://code.google.com/archive/p/word2vec/</a:t>
            </a:r>
            <a:endParaRPr lang="en-US" dirty="0"/>
          </a:p>
          <a:p>
            <a:endParaRPr lang="en-US" dirty="0"/>
          </a:p>
          <a:p>
            <a:r>
              <a:rPr lang="en-US" dirty="0" err="1"/>
              <a:t>GloVe</a:t>
            </a:r>
            <a:r>
              <a:rPr lang="en-US" dirty="0"/>
              <a:t> (Pennington, </a:t>
            </a:r>
            <a:r>
              <a:rPr lang="en-US" dirty="0" err="1"/>
              <a:t>Socher</a:t>
            </a:r>
            <a:r>
              <a:rPr lang="en-US" dirty="0"/>
              <a:t>, Manning)</a:t>
            </a:r>
          </a:p>
          <a:p>
            <a:r>
              <a:rPr lang="en-US" dirty="0">
                <a:hlinkClick r:id="rId3"/>
              </a:rPr>
              <a:t>http://nlp.stanford.edu/projects/glove/</a:t>
            </a:r>
            <a:endParaRPr lang="en-US"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214954"/>
            <a:ext cx="6675120" cy="813747"/>
          </a:xfrm>
        </p:spPr>
        <p:txBody>
          <a:bodyPr/>
          <a:lstStyle/>
          <a:p>
            <a:r>
              <a:rPr lang="en-US" b="0" dirty="0"/>
              <a:t>Word2vec</a:t>
            </a:r>
          </a:p>
        </p:txBody>
      </p:sp>
      <p:sp>
        <p:nvSpPr>
          <p:cNvPr id="3" name="Content Placeholder 2"/>
          <p:cNvSpPr>
            <a:spLocks noGrp="1"/>
          </p:cNvSpPr>
          <p:nvPr>
            <p:ph idx="1"/>
          </p:nvPr>
        </p:nvSpPr>
        <p:spPr>
          <a:xfrm>
            <a:off x="764474" y="1143000"/>
            <a:ext cx="8150926" cy="3416300"/>
          </a:xfrm>
        </p:spPr>
        <p:txBody>
          <a:bodyPr>
            <a:normAutofit fontScale="70000" lnSpcReduction="20000"/>
          </a:bodyPr>
          <a:lstStyle/>
          <a:p>
            <a:r>
              <a:rPr lang="en-US" sz="3300" dirty="0"/>
              <a:t>Popular embedding method</a:t>
            </a:r>
          </a:p>
          <a:p>
            <a:r>
              <a:rPr lang="en-US" sz="3300" dirty="0"/>
              <a:t>Very fast to train</a:t>
            </a:r>
          </a:p>
          <a:p>
            <a:r>
              <a:rPr lang="en-US" sz="3300" dirty="0"/>
              <a:t>Code available on the web</a:t>
            </a:r>
          </a:p>
          <a:p>
            <a:r>
              <a:rPr lang="en-US" sz="3300" dirty="0"/>
              <a:t>Idea: </a:t>
            </a:r>
            <a:r>
              <a:rPr lang="en-US" sz="3300" b="1" dirty="0"/>
              <a:t>predict</a:t>
            </a:r>
            <a:r>
              <a:rPr lang="en-US" sz="3300" dirty="0"/>
              <a:t> rather than </a:t>
            </a:r>
            <a:r>
              <a:rPr lang="en-US" sz="3300" b="1" dirty="0"/>
              <a:t>count</a:t>
            </a:r>
          </a:p>
          <a:p>
            <a:r>
              <a:rPr lang="en-US" sz="3300" dirty="0"/>
              <a:t>Word2vec provides various options. We'll do:</a:t>
            </a:r>
          </a:p>
          <a:p>
            <a:r>
              <a:rPr lang="en-US" sz="3000" dirty="0"/>
              <a:t>	 </a:t>
            </a:r>
            <a:r>
              <a:rPr lang="en-US" sz="3000" b="1" dirty="0">
                <a:solidFill>
                  <a:srgbClr val="0000FF"/>
                </a:solidFill>
              </a:rPr>
              <a:t>skip-gram with negative sampling (SGNS)</a:t>
            </a:r>
          </a:p>
          <a:p>
            <a:br>
              <a:rPr lang="en-US" sz="3300" dirty="0"/>
            </a:br>
            <a:endParaRPr lang="en-US" sz="3300" dirty="0"/>
          </a:p>
          <a:p>
            <a:r>
              <a:rPr lang="en-US" sz="3300" b="1" dirty="0"/>
              <a:t> </a:t>
            </a:r>
          </a:p>
        </p:txBody>
      </p:sp>
    </p:spTree>
    <p:extLst>
      <p:ext uri="{BB962C8B-B14F-4D97-AF65-F5344CB8AC3E}">
        <p14:creationId xmlns:p14="http://schemas.microsoft.com/office/powerpoint/2010/main" val="1771250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14954"/>
            <a:ext cx="6617970" cy="928047"/>
          </a:xfrm>
        </p:spPr>
        <p:txBody>
          <a:bodyPr/>
          <a:lstStyle/>
          <a:p>
            <a:r>
              <a:rPr lang="en-US" dirty="0"/>
              <a:t>Word2vec</a:t>
            </a:r>
          </a:p>
        </p:txBody>
      </p:sp>
      <p:sp>
        <p:nvSpPr>
          <p:cNvPr id="3" name="Content Placeholder 2"/>
          <p:cNvSpPr>
            <a:spLocks noGrp="1"/>
          </p:cNvSpPr>
          <p:nvPr>
            <p:ph idx="1"/>
          </p:nvPr>
        </p:nvSpPr>
        <p:spPr>
          <a:xfrm>
            <a:off x="571500" y="1257300"/>
            <a:ext cx="8458200" cy="3886200"/>
          </a:xfrm>
        </p:spPr>
        <p:txBody>
          <a:bodyPr>
            <a:normAutofit fontScale="92500"/>
          </a:bodyPr>
          <a:lstStyle/>
          <a:p>
            <a:r>
              <a:rPr lang="en-US" sz="2475" dirty="0"/>
              <a:t>Instead of </a:t>
            </a:r>
            <a:r>
              <a:rPr lang="en-US" sz="2475" b="1" dirty="0"/>
              <a:t>counting</a:t>
            </a:r>
            <a:r>
              <a:rPr lang="en-US" sz="2475" dirty="0"/>
              <a:t> how often each word </a:t>
            </a:r>
            <a:r>
              <a:rPr lang="en-US" sz="2475" i="1" dirty="0"/>
              <a:t>w</a:t>
            </a:r>
            <a:r>
              <a:rPr lang="en-US" sz="2475" dirty="0"/>
              <a:t> occurs near "</a:t>
            </a:r>
            <a:r>
              <a:rPr lang="en-US" sz="2475" i="1" dirty="0"/>
              <a:t>apricot"</a:t>
            </a:r>
          </a:p>
          <a:p>
            <a:pPr lvl="1"/>
            <a:r>
              <a:rPr lang="en-US" dirty="0"/>
              <a:t>Train a classifier on a binary </a:t>
            </a:r>
            <a:r>
              <a:rPr lang="en-US" b="1" dirty="0"/>
              <a:t>prediction</a:t>
            </a:r>
            <a:r>
              <a:rPr lang="en-US" dirty="0"/>
              <a:t> task:</a:t>
            </a:r>
          </a:p>
          <a:p>
            <a:pPr lvl="2"/>
            <a:r>
              <a:rPr lang="en-US" sz="2100" dirty="0"/>
              <a:t>Is </a:t>
            </a:r>
            <a:r>
              <a:rPr lang="en-US" sz="2100" i="1" dirty="0"/>
              <a:t>w </a:t>
            </a:r>
            <a:r>
              <a:rPr lang="en-US" sz="2100" dirty="0"/>
              <a:t>likely to show up near "</a:t>
            </a:r>
            <a:r>
              <a:rPr lang="en-US" sz="2100" i="1" dirty="0"/>
              <a:t>apricot"</a:t>
            </a:r>
            <a:r>
              <a:rPr lang="en-US" sz="2100" dirty="0"/>
              <a:t>?</a:t>
            </a:r>
            <a:endParaRPr lang="en-US" dirty="0"/>
          </a:p>
          <a:p>
            <a:r>
              <a:rPr lang="en-US" sz="2475" dirty="0"/>
              <a:t>We don’t actually care about this task</a:t>
            </a:r>
          </a:p>
          <a:p>
            <a:pPr lvl="2"/>
            <a:r>
              <a:rPr lang="en-US" sz="2100" dirty="0"/>
              <a:t>But we'll take the learned classifier weights as the word embeddings</a:t>
            </a:r>
          </a:p>
          <a:p>
            <a:r>
              <a:rPr lang="en-US" sz="2475" dirty="0"/>
              <a:t>Big idea:  </a:t>
            </a:r>
            <a:r>
              <a:rPr lang="en-US" sz="2475" b="1" dirty="0">
                <a:solidFill>
                  <a:srgbClr val="0000FF"/>
                </a:solidFill>
              </a:rPr>
              <a:t>self-supervision</a:t>
            </a:r>
            <a:r>
              <a:rPr lang="en-US" sz="2475" dirty="0"/>
              <a:t>: </a:t>
            </a:r>
          </a:p>
          <a:p>
            <a:pPr lvl="2"/>
            <a:r>
              <a:rPr lang="en-US" sz="2100" dirty="0"/>
              <a:t>A word c that occurs near apricot in the corpus cats as the gold "correct answer" for supervised learning</a:t>
            </a:r>
          </a:p>
          <a:p>
            <a:pPr lvl="2"/>
            <a:r>
              <a:rPr lang="en-US" sz="2100" dirty="0"/>
              <a:t>No need for human labels</a:t>
            </a:r>
          </a:p>
          <a:p>
            <a:pPr lvl="2"/>
            <a:r>
              <a:rPr lang="en-US" dirty="0" err="1"/>
              <a:t>Bengio</a:t>
            </a:r>
            <a:r>
              <a:rPr lang="en-US" dirty="0"/>
              <a:t> et al. (2003); </a:t>
            </a:r>
            <a:r>
              <a:rPr lang="en-US" dirty="0" err="1"/>
              <a:t>Collobert</a:t>
            </a:r>
            <a:r>
              <a:rPr lang="en-US" dirty="0"/>
              <a:t> et al. (2011) </a:t>
            </a:r>
          </a:p>
          <a:p>
            <a:pPr lvl="2"/>
            <a:endParaRPr lang="en-US" sz="21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1" y="142875"/>
            <a:ext cx="8435339" cy="742950"/>
          </a:xfrm>
        </p:spPr>
        <p:txBody>
          <a:bodyPr>
            <a:normAutofit fontScale="90000"/>
          </a:bodyPr>
          <a:lstStyle/>
          <a:p>
            <a:r>
              <a:rPr lang="en-US" sz="3150" b="0" dirty="0"/>
              <a:t>Approach: predict if candidate word </a:t>
            </a:r>
            <a:r>
              <a:rPr lang="en-US" sz="3150" b="0" i="1" dirty="0"/>
              <a:t>c</a:t>
            </a:r>
            <a:r>
              <a:rPr lang="en-US" sz="3150" b="0" dirty="0"/>
              <a:t> is a "neighbor"</a:t>
            </a:r>
          </a:p>
        </p:txBody>
      </p:sp>
      <p:sp>
        <p:nvSpPr>
          <p:cNvPr id="3" name="Content Placeholder 2"/>
          <p:cNvSpPr>
            <a:spLocks noGrp="1"/>
          </p:cNvSpPr>
          <p:nvPr>
            <p:ph idx="1"/>
          </p:nvPr>
        </p:nvSpPr>
        <p:spPr/>
        <p:txBody>
          <a:bodyPr>
            <a:normAutofit/>
          </a:bodyPr>
          <a:lstStyle/>
          <a:p>
            <a:pPr marL="385763" indent="-385763">
              <a:buFont typeface="+mj-lt"/>
              <a:buAutoNum type="arabicPeriod"/>
            </a:pPr>
            <a:r>
              <a:rPr lang="en-US" dirty="0"/>
              <a:t>Treat the target word </a:t>
            </a:r>
            <a:r>
              <a:rPr lang="en-US" i="1" dirty="0"/>
              <a:t>t</a:t>
            </a:r>
            <a:r>
              <a:rPr lang="en-US" dirty="0"/>
              <a:t> and a neighboring context word </a:t>
            </a:r>
            <a:r>
              <a:rPr lang="en-US" i="1" dirty="0"/>
              <a:t>c</a:t>
            </a:r>
            <a:r>
              <a:rPr lang="en-US" dirty="0"/>
              <a:t> as </a:t>
            </a:r>
            <a:r>
              <a:rPr lang="en-US" b="1" dirty="0"/>
              <a:t>positive examples</a:t>
            </a:r>
            <a:r>
              <a:rPr lang="en-US" dirty="0"/>
              <a:t>.</a:t>
            </a:r>
          </a:p>
          <a:p>
            <a:pPr marL="385763" indent="-385763">
              <a:buFont typeface="+mj-lt"/>
              <a:buAutoNum type="arabicPeriod"/>
            </a:pPr>
            <a:r>
              <a:rPr lang="en-US" dirty="0"/>
              <a:t>Randomly sample other words in the lexicon to get negative examples</a:t>
            </a:r>
          </a:p>
          <a:p>
            <a:pPr marL="385763" indent="-385763">
              <a:buFont typeface="+mj-lt"/>
              <a:buAutoNum type="arabicPeriod"/>
            </a:pPr>
            <a:r>
              <a:rPr lang="en-US" dirty="0"/>
              <a:t>Use logistic regression to train a classifier to distinguish those two cases</a:t>
            </a:r>
          </a:p>
          <a:p>
            <a:pPr marL="385763" indent="-385763">
              <a:buFont typeface="+mj-lt"/>
              <a:buAutoNum type="arabicPeriod"/>
            </a:pPr>
            <a:r>
              <a:rPr lang="en-US"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314452" y="1384300"/>
            <a:ext cx="6686549" cy="3530600"/>
          </a:xfrm>
        </p:spPr>
        <p:txBody>
          <a:bodyPr>
            <a:normAutofit/>
          </a:bodyPr>
          <a:lstStyle/>
          <a:p>
            <a:r>
              <a:rPr lang="en-US" dirty="0"/>
              <a:t>Assume a +/- 2 word window, given training sentence:</a:t>
            </a:r>
          </a:p>
          <a:p>
            <a:endParaRPr lang="en-US" dirty="0"/>
          </a:p>
          <a:p>
            <a:pPr marL="150876" lvl="1" indent="0">
              <a:spcAft>
                <a:spcPts val="0"/>
              </a:spcAft>
              <a:buNone/>
            </a:pPr>
            <a:r>
              <a:rPr lang="en-US" sz="2400"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c3      c4</a:t>
            </a:r>
          </a:p>
          <a:p>
            <a:endParaRPr lang="en-US"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2971800" y="2718125"/>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4887697" y="2718125"/>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838200" y="2161074"/>
            <a:ext cx="4975978" cy="415498"/>
          </a:xfrm>
          <a:prstGeom prst="rect">
            <a:avLst/>
          </a:prstGeom>
        </p:spPr>
        <p:txBody>
          <a:bodyPr wrap="none">
            <a:spAutoFit/>
          </a:bodyPr>
          <a:lstStyle/>
          <a:p>
            <a:r>
              <a:rPr lang="en-US" sz="2100" dirty="0">
                <a:latin typeface="Times New Roman" panose="02020603050405020304" pitchFamily="18" charset="0"/>
                <a:cs typeface="Times New Roman" panose="02020603050405020304" pitchFamily="18" charset="0"/>
              </a:rPr>
              <a:t>		                                </a:t>
            </a:r>
            <a:r>
              <a:rPr lang="en-US" sz="2100" dirty="0">
                <a:solidFill>
                  <a:srgbClr val="FF0000"/>
                </a:solidFill>
                <a:latin typeface="Times New Roman" panose="02020603050405020304" pitchFamily="18" charset="0"/>
                <a:cs typeface="Times New Roman" panose="02020603050405020304" pitchFamily="18" charset="0"/>
              </a:rPr>
              <a:t>[target]</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914400" y="1028700"/>
            <a:ext cx="8229600" cy="3995098"/>
          </a:xfrm>
        </p:spPr>
        <p:txBody>
          <a:bodyPr>
            <a:normAutofit lnSpcReduction="10000"/>
          </a:bodyPr>
          <a:lstStyle/>
          <a:p>
            <a:r>
              <a:rPr lang="en-US" dirty="0"/>
              <a:t>(assuming a +/- 2 word window)</a:t>
            </a:r>
          </a:p>
          <a:p>
            <a:endParaRPr lang="en-US" dirty="0"/>
          </a:p>
          <a:p>
            <a:pPr marL="150876" lvl="1" indent="0">
              <a:spcAft>
                <a:spcPts val="0"/>
              </a:spcAft>
              <a:buNone/>
            </a:pPr>
            <a:r>
              <a:rPr lang="en-US" sz="2400"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0" indent="0">
              <a:spcBef>
                <a:spcPts val="0"/>
              </a:spcBef>
            </a:pPr>
            <a:endParaRPr lang="en-US" sz="2100" dirty="0">
              <a:latin typeface="Times New Roman" panose="02020603050405020304" pitchFamily="18" charset="0"/>
              <a:cs typeface="Times New Roman" panose="02020603050405020304" pitchFamily="18" charset="0"/>
            </a:endParaRPr>
          </a:p>
          <a:p>
            <a:pPr marL="0" indent="0">
              <a:spcBef>
                <a:spcPts val="0"/>
              </a:spcBef>
            </a:pPr>
            <a:r>
              <a:rPr lang="en-US" sz="2100" dirty="0">
                <a:latin typeface="Calibri" panose="020F0502020204030204" pitchFamily="34" charset="0"/>
                <a:cs typeface="Calibri" panose="020F0502020204030204" pitchFamily="34" charset="0"/>
              </a:rPr>
              <a:t>Goal: train a classifier that is given a candidate (</a:t>
            </a:r>
            <a:r>
              <a:rPr lang="en-US" sz="2100" b="1" dirty="0">
                <a:latin typeface="Calibri" panose="020F0502020204030204" pitchFamily="34" charset="0"/>
                <a:cs typeface="Calibri" panose="020F0502020204030204" pitchFamily="34" charset="0"/>
              </a:rPr>
              <a:t>w</a:t>
            </a:r>
            <a:r>
              <a:rPr lang="en-US" sz="2100" dirty="0">
                <a:latin typeface="Calibri" panose="020F0502020204030204" pitchFamily="34" charset="0"/>
                <a:cs typeface="Calibri" panose="020F0502020204030204" pitchFamily="34" charset="0"/>
              </a:rPr>
              <a:t>ord, </a:t>
            </a:r>
            <a:r>
              <a:rPr lang="en-US" sz="2100" b="1" dirty="0">
                <a:latin typeface="Calibri" panose="020F0502020204030204" pitchFamily="34" charset="0"/>
                <a:cs typeface="Calibri" panose="020F0502020204030204" pitchFamily="34" charset="0"/>
              </a:rPr>
              <a:t>c</a:t>
            </a:r>
            <a:r>
              <a:rPr lang="en-US" sz="2100" dirty="0">
                <a:latin typeface="Calibri" panose="020F0502020204030204" pitchFamily="34" charset="0"/>
                <a:cs typeface="Calibri" panose="020F0502020204030204" pitchFamily="34" charset="0"/>
              </a:rPr>
              <a:t>ontext) pair</a:t>
            </a:r>
          </a:p>
          <a:p>
            <a:pPr marL="0" indent="0">
              <a:spcBef>
                <a:spcPts val="0"/>
              </a:spcBef>
            </a:pPr>
            <a:r>
              <a:rPr lang="en-US" sz="2100" dirty="0">
                <a:latin typeface="Calibri" panose="020F0502020204030204" pitchFamily="34" charset="0"/>
                <a:cs typeface="Calibri" panose="020F0502020204030204" pitchFamily="34" charset="0"/>
              </a:rPr>
              <a:t>		 (apricot, jam)</a:t>
            </a:r>
          </a:p>
          <a:p>
            <a:pPr marL="0" indent="0">
              <a:spcBef>
                <a:spcPts val="0"/>
              </a:spcBef>
            </a:pPr>
            <a:r>
              <a:rPr lang="en-US" sz="2100" dirty="0">
                <a:latin typeface="Calibri" panose="020F0502020204030204" pitchFamily="34" charset="0"/>
                <a:cs typeface="Calibri" panose="020F0502020204030204" pitchFamily="34" charset="0"/>
              </a:rPr>
              <a:t> 		 (apricot, aardvark)</a:t>
            </a:r>
          </a:p>
          <a:p>
            <a:pPr marL="0" indent="0">
              <a:spcBef>
                <a:spcPts val="0"/>
              </a:spcBef>
            </a:pPr>
            <a:r>
              <a:rPr lang="en-US" sz="2100" dirty="0">
                <a:latin typeface="Calibri" panose="020F0502020204030204" pitchFamily="34" charset="0"/>
                <a:cs typeface="Calibri" panose="020F0502020204030204" pitchFamily="34" charset="0"/>
              </a:rPr>
              <a:t>		…</a:t>
            </a:r>
          </a:p>
          <a:p>
            <a:pPr marL="0" indent="0">
              <a:spcBef>
                <a:spcPts val="0"/>
              </a:spcBef>
            </a:pPr>
            <a:r>
              <a:rPr lang="en-US" sz="21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100" dirty="0">
                <a:latin typeface="Calibri" panose="020F0502020204030204" pitchFamily="34" charset="0"/>
                <a:cs typeface="Calibri" panose="020F0502020204030204" pitchFamily="34" charset="0"/>
              </a:rPr>
              <a:t>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pPr>
            <a:r>
              <a:rPr lang="en-US" sz="2250" i="1" dirty="0"/>
              <a:t>	P</a:t>
            </a:r>
            <a:r>
              <a:rPr lang="en-US" sz="2250" dirty="0"/>
              <a:t>(−|</a:t>
            </a:r>
            <a:r>
              <a:rPr lang="en-US" sz="2250" i="1" dirty="0"/>
              <a:t>w</a:t>
            </a:r>
            <a:r>
              <a:rPr lang="en-US" sz="2250" dirty="0"/>
              <a:t>, </a:t>
            </a:r>
            <a:r>
              <a:rPr lang="en-US" sz="2250" i="1" dirty="0"/>
              <a:t>c</a:t>
            </a:r>
            <a:r>
              <a:rPr lang="en-US" sz="2250" dirty="0"/>
              <a:t>) = 1 −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spcBef>
                <a:spcPts val="0"/>
              </a:spcBef>
            </a:pPr>
            <a:endParaRPr lang="en-US" sz="2250" dirty="0"/>
          </a:p>
          <a:p>
            <a:pPr marL="0" indent="0">
              <a:spcBef>
                <a:spcPts val="0"/>
              </a:spcBef>
            </a:pPr>
            <a:endParaRPr lang="en-US" sz="2100" dirty="0">
              <a:latin typeface="Calibri" panose="020F0502020204030204" pitchFamily="34" charset="0"/>
              <a:cs typeface="Calibri" panose="020F0502020204030204" pitchFamily="34" charset="0"/>
            </a:endParaRPr>
          </a:p>
          <a:p>
            <a:pPr marL="0" indent="0">
              <a:spcBef>
                <a:spcPts val="0"/>
              </a:spcBef>
            </a:pPr>
            <a:endParaRPr lang="en-US" sz="2100" dirty="0">
              <a:latin typeface="Calibri" panose="020F0502020204030204" pitchFamily="34" charset="0"/>
              <a:cs typeface="Calibri" panose="020F0502020204030204" pitchFamily="34" charset="0"/>
            </a:endParaRPr>
          </a:p>
          <a:p>
            <a:endParaRPr lang="en-US"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2514600" y="1943101"/>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4384894" y="1943101"/>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2700" dirty="0"/>
              <a:t>Remember: two vectors are similar if they have a high dot product</a:t>
            </a:r>
          </a:p>
          <a:p>
            <a:pPr lvl="1"/>
            <a:r>
              <a:rPr lang="en-US" sz="2700" dirty="0"/>
              <a:t>Cosine is just a normalized dot product</a:t>
            </a:r>
          </a:p>
          <a:p>
            <a:r>
              <a:rPr lang="en-US" sz="2700" dirty="0"/>
              <a:t>So:</a:t>
            </a:r>
          </a:p>
          <a:p>
            <a:pPr lvl="1"/>
            <a:r>
              <a:rPr lang="en-US" sz="2700" dirty="0"/>
              <a:t>Similarity(</a:t>
            </a:r>
            <a:r>
              <a:rPr lang="en-US" sz="2700" dirty="0" err="1"/>
              <a:t>w,c</a:t>
            </a:r>
            <a:r>
              <a:rPr lang="en-US" sz="2700" dirty="0"/>
              <a:t>)  ∝ w</a:t>
            </a:r>
            <a:r>
              <a:rPr lang="en-US" sz="2700" baseline="-25000" dirty="0"/>
              <a:t> </a:t>
            </a:r>
            <a:r>
              <a:rPr lang="en-US" sz="2700" dirty="0"/>
              <a:t>∙ c</a:t>
            </a:r>
            <a:endParaRPr lang="en-US" sz="2700" baseline="-25000" dirty="0"/>
          </a:p>
          <a:p>
            <a:r>
              <a:rPr lang="en-US" sz="2700" dirty="0"/>
              <a:t>We’ll need to normalize to get a probability </a:t>
            </a:r>
          </a:p>
          <a:p>
            <a:pPr lvl="1"/>
            <a:r>
              <a:rPr lang="en-US" sz="2550" dirty="0"/>
              <a:t>(cosine isn't a probability either)</a:t>
            </a:r>
          </a:p>
        </p:txBody>
      </p:sp>
      <p:sp>
        <p:nvSpPr>
          <p:cNvPr id="4" name="Slide Number Placeholder 3"/>
          <p:cNvSpPr>
            <a:spLocks noGrp="1"/>
          </p:cNvSpPr>
          <p:nvPr>
            <p:ph type="sldNum" sz="quarter" idx="12"/>
          </p:nvPr>
        </p:nvSpPr>
        <p:spPr>
          <a:xfrm>
            <a:off x="1371600" y="4171950"/>
            <a:ext cx="1485900" cy="257175"/>
          </a:xfrm>
          <a:prstGeom prst="rect">
            <a:avLst/>
          </a:prstGeom>
        </p:spPr>
        <p:txBody>
          <a:bodyPr/>
          <a:lstStyle/>
          <a:p>
            <a:fld id="{10F35DC5-7E65-8247-99AB-4E984F8A921E}" type="slidenum">
              <a:rPr lang="en-US" smtClean="0"/>
              <a:pPr/>
              <a:t>67</a:t>
            </a:fld>
            <a:endParaRPr lang="en-US"/>
          </a:p>
        </p:txBody>
      </p:sp>
    </p:spTree>
    <p:extLst>
      <p:ext uri="{BB962C8B-B14F-4D97-AF65-F5344CB8AC3E}">
        <p14:creationId xmlns:p14="http://schemas.microsoft.com/office/powerpoint/2010/main" val="1498324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914400" y="1143000"/>
            <a:ext cx="7715250" cy="3017520"/>
          </a:xfrm>
        </p:spPr>
        <p:txBody>
          <a:bodyPr/>
          <a:lstStyle/>
          <a:p>
            <a:r>
              <a:rPr lang="en-US" sz="3000" dirty="0">
                <a:latin typeface="Times New Roman" charset="0"/>
                <a:ea typeface="Times New Roman" charset="0"/>
                <a:cs typeface="Times New Roman" charset="0"/>
              </a:rPr>
              <a:t>Sim(</a:t>
            </a:r>
            <a:r>
              <a:rPr lang="en-US" sz="3000" dirty="0" err="1">
                <a:latin typeface="Times New Roman" charset="0"/>
                <a:ea typeface="Times New Roman" charset="0"/>
                <a:cs typeface="Times New Roman" charset="0"/>
              </a:rPr>
              <a:t>w,c</a:t>
            </a:r>
            <a:r>
              <a:rPr lang="en-US" sz="3000" dirty="0">
                <a:latin typeface="Times New Roman" charset="0"/>
                <a:ea typeface="Times New Roman" charset="0"/>
                <a:cs typeface="Times New Roman" charset="0"/>
              </a:rPr>
              <a:t>) </a:t>
            </a:r>
            <a:r>
              <a:rPr lang="en-US" sz="3000" dirty="0"/>
              <a:t>≈ </a:t>
            </a:r>
            <a:r>
              <a:rPr lang="en-US" sz="3000" dirty="0">
                <a:latin typeface="Times New Roman" panose="02020603050405020304" pitchFamily="18" charset="0"/>
                <a:cs typeface="Times New Roman" panose="02020603050405020304" pitchFamily="18" charset="0"/>
              </a:rPr>
              <a:t>w</a:t>
            </a:r>
            <a:r>
              <a:rPr lang="en-US" sz="3000" i="1" dirty="0">
                <a:latin typeface="Times New Roman" panose="02020603050405020304" pitchFamily="18" charset="0"/>
                <a:ea typeface="Times New Roman" charset="0"/>
                <a:cs typeface="Times New Roman" panose="02020603050405020304" pitchFamily="18" charset="0"/>
              </a:rPr>
              <a:t> ∙ c</a:t>
            </a:r>
          </a:p>
          <a:p>
            <a:r>
              <a:rPr lang="en-US" sz="3000" dirty="0">
                <a:latin typeface="Calibri" charset="0"/>
                <a:ea typeface="Calibri" charset="0"/>
                <a:cs typeface="Calibri" charset="0"/>
              </a:rPr>
              <a:t>To turn this into a probability </a:t>
            </a:r>
          </a:p>
          <a:p>
            <a:r>
              <a:rPr lang="en-US" sz="3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815" y="2829426"/>
            <a:ext cx="5493544" cy="771024"/>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12" y="3771900"/>
            <a:ext cx="5531566" cy="1374709"/>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9702"/>
            <a:ext cx="8423910" cy="680397"/>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914400" y="1600200"/>
            <a:ext cx="8229600" cy="3143250"/>
          </a:xfrm>
        </p:spPr>
        <p:txBody>
          <a:bodyPr>
            <a:normAutofit/>
          </a:bodyPr>
          <a:lstStyle/>
          <a:p>
            <a:pPr marL="0" indent="0">
              <a:spcBef>
                <a:spcPts val="0"/>
              </a:spcBef>
            </a:pPr>
            <a:r>
              <a:rPr lang="en-US" sz="21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1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100" dirty="0"/>
          </a:p>
          <a:p>
            <a:pPr marL="0" indent="0">
              <a:spcBef>
                <a:spcPts val="0"/>
              </a:spcBef>
            </a:pPr>
            <a:endParaRPr lang="en-US" sz="2100" dirty="0">
              <a:latin typeface="Calibri" panose="020F0502020204030204" pitchFamily="34" charset="0"/>
              <a:cs typeface="Calibri" panose="020F0502020204030204" pitchFamily="34" charset="0"/>
            </a:endParaRPr>
          </a:p>
          <a:p>
            <a:endParaRPr lang="en-US"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1028701"/>
            <a:ext cx="3664739" cy="51434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22503" y="2743200"/>
            <a:ext cx="4178297" cy="1904394"/>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1666875" y="1400072"/>
            <a:ext cx="7568388" cy="1384995"/>
          </a:xfrm>
          <a:prstGeom prst="rect">
            <a:avLst/>
          </a:prstGeom>
        </p:spPr>
        <p:txBody>
          <a:bodyPr wrap="square">
            <a:spAutoFit/>
          </a:bodyPr>
          <a:lstStyle/>
          <a:p>
            <a:r>
              <a:rPr lang="en-US" sz="2800" dirty="0">
                <a:latin typeface="Calibri" panose="020F0502020204030204" pitchFamily="34" charset="0"/>
                <a:cs typeface="Calibri" panose="020F0502020204030204" pitchFamily="34" charset="0"/>
              </a:rPr>
              <a:t>mouse (N)</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1. any of numerous small rodents...</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2. a hand-operated device that controls a cursor... </a:t>
            </a:r>
            <a:endParaRPr lang="en-US" sz="36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742950" y="138387"/>
            <a:ext cx="6915150" cy="541306"/>
          </a:xfrm>
        </p:spPr>
        <p:txBody>
          <a:bodyPr>
            <a:normAutofit fontScale="90000"/>
          </a:bodyPr>
          <a:lstStyle/>
          <a:p>
            <a:r>
              <a:rPr lang="en-US" dirty="0"/>
              <a:t>Lemmas and senses</a:t>
            </a:r>
          </a:p>
        </p:txBody>
      </p:sp>
      <p:sp>
        <p:nvSpPr>
          <p:cNvPr id="10" name="TextBox 9"/>
          <p:cNvSpPr txBox="1"/>
          <p:nvPr/>
        </p:nvSpPr>
        <p:spPr>
          <a:xfrm>
            <a:off x="176207" y="1995651"/>
            <a:ext cx="1210588" cy="507831"/>
          </a:xfrm>
          <a:prstGeom prst="rect">
            <a:avLst/>
          </a:prstGeom>
          <a:noFill/>
        </p:spPr>
        <p:txBody>
          <a:bodyPr wrap="none" rtlCol="0">
            <a:spAutoFit/>
          </a:bodyPr>
          <a:lstStyle/>
          <a:p>
            <a:r>
              <a:rPr lang="en-US" sz="2700" b="1" dirty="0">
                <a:solidFill>
                  <a:srgbClr val="0432FF"/>
                </a:solidFill>
              </a:rPr>
              <a:t>sense</a:t>
            </a:r>
            <a:endParaRPr lang="en-US" sz="1800" b="1" dirty="0">
              <a:solidFill>
                <a:srgbClr val="0432FF"/>
              </a:solidFill>
            </a:endParaRPr>
          </a:p>
        </p:txBody>
      </p:sp>
      <p:sp>
        <p:nvSpPr>
          <p:cNvPr id="9" name="TextBox 8"/>
          <p:cNvSpPr txBox="1"/>
          <p:nvPr/>
        </p:nvSpPr>
        <p:spPr>
          <a:xfrm>
            <a:off x="2697490" y="800101"/>
            <a:ext cx="1374094" cy="507831"/>
          </a:xfrm>
          <a:prstGeom prst="rect">
            <a:avLst/>
          </a:prstGeom>
          <a:noFill/>
        </p:spPr>
        <p:txBody>
          <a:bodyPr wrap="none" rtlCol="0">
            <a:spAutoFit/>
          </a:bodyPr>
          <a:lstStyle/>
          <a:p>
            <a:r>
              <a:rPr lang="en-US" sz="2700" b="1" dirty="0">
                <a:solidFill>
                  <a:srgbClr val="0432FF"/>
                </a:solidFill>
              </a:rPr>
              <a:t>lemma</a:t>
            </a:r>
            <a:endParaRPr lang="en-US" sz="1800" b="1" dirty="0">
              <a:solidFill>
                <a:srgbClr val="0432FF"/>
              </a:solidFill>
            </a:endParaRPr>
          </a:p>
        </p:txBody>
      </p:sp>
      <p:cxnSp>
        <p:nvCxnSpPr>
          <p:cNvPr id="22" name="Straight Arrow Connector 21"/>
          <p:cNvCxnSpPr>
            <a:cxnSpLocks/>
            <a:stCxn id="10" idx="3"/>
          </p:cNvCxnSpPr>
          <p:nvPr/>
        </p:nvCxnSpPr>
        <p:spPr>
          <a:xfrm flipV="1">
            <a:off x="1386795" y="1995652"/>
            <a:ext cx="284434" cy="253915"/>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135752" y="2429709"/>
            <a:ext cx="535476" cy="14484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2697492" y="1307932"/>
            <a:ext cx="687045" cy="23511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285511" y="4109021"/>
            <a:ext cx="8864927" cy="830997"/>
          </a:xfrm>
          <a:prstGeom prst="rect">
            <a:avLst/>
          </a:prstGeom>
        </p:spPr>
        <p:txBody>
          <a:bodyPr wrap="none">
            <a:spAutoFit/>
          </a:bodyPr>
          <a:lstStyle/>
          <a:p>
            <a:r>
              <a:rPr lang="en-US" dirty="0"/>
              <a:t>A </a:t>
            </a:r>
            <a:r>
              <a:rPr lang="en-US" dirty="0">
                <a:solidFill>
                  <a:srgbClr val="0000FF"/>
                </a:solidFill>
              </a:rPr>
              <a:t>sense</a:t>
            </a:r>
            <a:r>
              <a:rPr lang="en-US" dirty="0"/>
              <a:t> or “</a:t>
            </a:r>
            <a:r>
              <a:rPr lang="en-US" dirty="0">
                <a:solidFill>
                  <a:srgbClr val="0000FF"/>
                </a:solidFill>
              </a:rPr>
              <a:t>concept</a:t>
            </a:r>
            <a:r>
              <a:rPr lang="en-US" dirty="0"/>
              <a:t>” is the meaning component of a word</a:t>
            </a:r>
          </a:p>
          <a:p>
            <a:r>
              <a:rPr lang="en-US" dirty="0"/>
              <a:t>Lemmas can be </a:t>
            </a:r>
            <a:r>
              <a:rPr lang="en-US" dirty="0">
                <a:solidFill>
                  <a:srgbClr val="0000FF"/>
                </a:solidFill>
              </a:rPr>
              <a:t>polysemous</a:t>
            </a:r>
            <a:r>
              <a:rPr lang="en-US"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3733800" y="3153122"/>
            <a:ext cx="5178021" cy="369332"/>
          </a:xfrm>
          <a:prstGeom prst="rect">
            <a:avLst/>
          </a:prstGeom>
          <a:noFill/>
        </p:spPr>
        <p:txBody>
          <a:bodyPr wrap="none" rtlCol="0">
            <a:spAutoFit/>
          </a:bodyPr>
          <a:lstStyle/>
          <a:p>
            <a:r>
              <a:rPr lang="en-US" sz="1800"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822961" y="1200150"/>
            <a:ext cx="8321039" cy="3429000"/>
          </a:xfrm>
        </p:spPr>
        <p:txBody>
          <a:bodyPr>
            <a:normAutofit/>
          </a:bodyPr>
          <a:lstStyle/>
          <a:p>
            <a:r>
              <a:rPr lang="en-US" dirty="0"/>
              <a:t>A probabilistic classifier, given </a:t>
            </a:r>
          </a:p>
          <a:p>
            <a:pPr marL="825490" lvl="1" indent="-428625">
              <a:buFont typeface="Arial" panose="020B0604020202020204" pitchFamily="34" charset="0"/>
              <a:buChar char="•"/>
            </a:pPr>
            <a:r>
              <a:rPr lang="en-US" sz="2700" dirty="0"/>
              <a:t>a test target word </a:t>
            </a:r>
            <a:r>
              <a:rPr lang="en-US" sz="2700" i="1" dirty="0"/>
              <a:t>w </a:t>
            </a:r>
          </a:p>
          <a:p>
            <a:pPr marL="825490" lvl="1" indent="-428625">
              <a:buFont typeface="Arial" panose="020B0604020202020204" pitchFamily="34" charset="0"/>
              <a:buChar char="•"/>
            </a:pPr>
            <a:r>
              <a:rPr lang="en-US" sz="2700" dirty="0"/>
              <a:t>its context window of </a:t>
            </a:r>
            <a:r>
              <a:rPr lang="en-US" sz="2700" i="1" dirty="0"/>
              <a:t>L </a:t>
            </a:r>
            <a:r>
              <a:rPr lang="en-US" sz="2700" dirty="0"/>
              <a:t>words </a:t>
            </a:r>
            <a:r>
              <a:rPr lang="en-US" sz="2700" i="1" dirty="0"/>
              <a:t>c</a:t>
            </a:r>
            <a:r>
              <a:rPr lang="en-US" sz="2700" baseline="-25000" dirty="0"/>
              <a:t>1:</a:t>
            </a:r>
            <a:r>
              <a:rPr lang="en-US" sz="2700" i="1" baseline="-25000" dirty="0"/>
              <a:t>L</a:t>
            </a:r>
            <a:endParaRPr lang="en-US" sz="2700" dirty="0"/>
          </a:p>
          <a:p>
            <a:r>
              <a:rPr lang="en-US" dirty="0"/>
              <a:t>Estimates probability that w occurs in this window based on similarity of w (embeddings) to </a:t>
            </a:r>
            <a:r>
              <a:rPr lang="en-US" sz="3000" i="1" dirty="0"/>
              <a:t>c</a:t>
            </a:r>
            <a:r>
              <a:rPr lang="en-US" sz="3000" baseline="-25000" dirty="0"/>
              <a:t>1:</a:t>
            </a:r>
            <a:r>
              <a:rPr lang="en-US" sz="3000" i="1" baseline="-25000" dirty="0"/>
              <a:t>L</a:t>
            </a:r>
            <a:r>
              <a:rPr lang="en-US" sz="3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400050" y="119702"/>
            <a:ext cx="8572500" cy="680397"/>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2517" y="1141719"/>
            <a:ext cx="5518967" cy="3829051"/>
          </a:xfrm>
        </p:spPr>
      </p:pic>
    </p:spTree>
    <p:extLst>
      <p:ext uri="{BB962C8B-B14F-4D97-AF65-F5344CB8AC3E}">
        <p14:creationId xmlns:p14="http://schemas.microsoft.com/office/powerpoint/2010/main" val="46007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r>
              <a:rPr lang="en-US" altLang="zh-TW" sz="3200" dirty="0"/>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Word2vec: Learning the embeddings</a:t>
            </a:r>
          </a:p>
        </p:txBody>
      </p:sp>
    </p:spTree>
    <p:extLst>
      <p:ext uri="{BB962C8B-B14F-4D97-AF65-F5344CB8AC3E}">
        <p14:creationId xmlns:p14="http://schemas.microsoft.com/office/powerpoint/2010/main" val="17924045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dirty="0"/>
          </a:p>
          <a:p>
            <a:pPr marL="150876" lvl="1" indent="0">
              <a:spcAft>
                <a:spcPts val="0"/>
              </a:spcAft>
              <a:buNone/>
            </a:pPr>
            <a:r>
              <a:rPr lang="en-US" sz="2400"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lstStyle/>
          <a:p>
            <a:pPr>
              <a:defRPr/>
            </a:pPr>
            <a:fld id="{713DD8BE-556E-3440-9013-11CC5588178D}" type="slidenum">
              <a:rPr lang="en-US" sz="788">
                <a:latin typeface="Calibri" panose="020F0502020204030204"/>
              </a:rPr>
              <a:pPr>
                <a:defRPr/>
              </a:pPr>
              <a:t>73</a:t>
            </a:fld>
            <a:endParaRPr lang="en-US" sz="788">
              <a:latin typeface="Calibri" panose="020F0502020204030204"/>
            </a:endParaRPr>
          </a:p>
        </p:txBody>
      </p:sp>
      <p:sp>
        <p:nvSpPr>
          <p:cNvPr id="7" name="Down Arrow 6"/>
          <p:cNvSpPr/>
          <p:nvPr/>
        </p:nvSpPr>
        <p:spPr bwMode="auto">
          <a:xfrm rot="10800000">
            <a:off x="5213569" y="2362748"/>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2971800" y="1930537"/>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4891416" y="1930371"/>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dirty="0"/>
          </a:p>
          <a:p>
            <a:pPr marL="150876" lvl="1" indent="0">
              <a:spcAft>
                <a:spcPts val="0"/>
              </a:spcAft>
              <a:buNone/>
            </a:pPr>
            <a:r>
              <a:rPr lang="en-US" sz="2400"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lstStyle/>
          <a:p>
            <a:pPr>
              <a:defRPr/>
            </a:pPr>
            <a:fld id="{713DD8BE-556E-3440-9013-11CC5588178D}" type="slidenum">
              <a:rPr lang="en-US" sz="788">
                <a:latin typeface="Calibri" panose="020F0502020204030204"/>
              </a:rPr>
              <a:pPr>
                <a:defRPr/>
              </a:pPr>
              <a:t>74</a:t>
            </a:fld>
            <a:endParaRPr lang="en-US" sz="788">
              <a:latin typeface="Calibri" panose="020F0502020204030204"/>
            </a:endParaRPr>
          </a:p>
        </p:txBody>
      </p:sp>
      <p:sp>
        <p:nvSpPr>
          <p:cNvPr id="7" name="Down Arrow 6"/>
          <p:cNvSpPr/>
          <p:nvPr/>
        </p:nvSpPr>
        <p:spPr bwMode="auto">
          <a:xfrm rot="10800000">
            <a:off x="5247257" y="2320366"/>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2971800" y="1905722"/>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4925104" y="1919552"/>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4406228" y="3225068"/>
            <a:ext cx="3823372" cy="1323439"/>
          </a:xfrm>
          <a:prstGeom prst="rect">
            <a:avLst/>
          </a:prstGeom>
          <a:noFill/>
        </p:spPr>
        <p:txBody>
          <a:bodyPr wrap="square" rtlCol="0">
            <a:spAutoFit/>
          </a:bodyPr>
          <a:lstStyle/>
          <a:p>
            <a:r>
              <a:rPr lang="en-US" sz="20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dirty="0"/>
          </a:p>
          <a:p>
            <a:pPr marL="150876" lvl="1" indent="0">
              <a:spcAft>
                <a:spcPts val="0"/>
              </a:spcAft>
              <a:buNone/>
            </a:pPr>
            <a:r>
              <a:rPr lang="en-US" sz="2400" dirty="0"/>
              <a:t>…lemon, a [tablespoon of  apricot  jam,   a]  pinch…</a:t>
            </a:r>
          </a:p>
          <a:p>
            <a:pPr marL="0" indent="0">
              <a:spcBef>
                <a:spcPts val="0"/>
              </a:spcBef>
            </a:pPr>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lstStyle/>
          <a:p>
            <a:pPr>
              <a:defRPr/>
            </a:pPr>
            <a:fld id="{713DD8BE-556E-3440-9013-11CC5588178D}" type="slidenum">
              <a:rPr lang="en-US" sz="788">
                <a:latin typeface="Calibri" panose="020F0502020204030204"/>
              </a:rPr>
              <a:pPr>
                <a:defRPr/>
              </a:pPr>
              <a:t>75</a:t>
            </a:fld>
            <a:endParaRPr lang="en-US" sz="788">
              <a:latin typeface="Calibri" panose="020F0502020204030204"/>
            </a:endParaRPr>
          </a:p>
        </p:txBody>
      </p:sp>
      <p:sp>
        <p:nvSpPr>
          <p:cNvPr id="7" name="Down Arrow 6"/>
          <p:cNvSpPr/>
          <p:nvPr/>
        </p:nvSpPr>
        <p:spPr bwMode="auto">
          <a:xfrm rot="10800000">
            <a:off x="5279469" y="2342610"/>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2971800" y="1941962"/>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4900166" y="1941796"/>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159350"/>
            <a:ext cx="3932192" cy="1966096"/>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20" y="214954"/>
            <a:ext cx="5657850" cy="813747"/>
          </a:xfrm>
        </p:spPr>
        <p:txBody>
          <a:bodyPr>
            <a:normAutofit/>
          </a:bodyPr>
          <a:lstStyle/>
          <a:p>
            <a:r>
              <a:rPr lang="en-US" b="0" dirty="0"/>
              <a:t>Word2vec: how to learn vectors</a:t>
            </a:r>
          </a:p>
        </p:txBody>
      </p:sp>
      <p:sp>
        <p:nvSpPr>
          <p:cNvPr id="3" name="Content Placeholder 2"/>
          <p:cNvSpPr>
            <a:spLocks noGrp="1"/>
          </p:cNvSpPr>
          <p:nvPr>
            <p:ph idx="1"/>
          </p:nvPr>
        </p:nvSpPr>
        <p:spPr>
          <a:xfrm>
            <a:off x="571500" y="1314450"/>
            <a:ext cx="8161021" cy="3460539"/>
          </a:xfrm>
        </p:spPr>
        <p:txBody>
          <a:bodyPr>
            <a:normAutofit/>
          </a:bodyPr>
          <a:lstStyle/>
          <a:p>
            <a:r>
              <a:rPr lang="en-US" sz="2700" dirty="0"/>
              <a:t>Given the set of positive and negative training instances, and an initial set of embedding vectors </a:t>
            </a:r>
          </a:p>
          <a:p>
            <a:r>
              <a:rPr lang="en-US" sz="27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2700" dirty="0"/>
              <a:t>. </a:t>
            </a:r>
          </a:p>
          <a:p>
            <a:pPr lvl="1"/>
            <a:endParaRPr lang="en-US" dirty="0"/>
          </a:p>
        </p:txBody>
      </p:sp>
      <p:sp>
        <p:nvSpPr>
          <p:cNvPr id="4" name="Date Placeholder 3"/>
          <p:cNvSpPr>
            <a:spLocks noGrp="1"/>
          </p:cNvSpPr>
          <p:nvPr>
            <p:ph type="dt" sz="half" idx="10"/>
          </p:nvPr>
        </p:nvSpPr>
        <p:spPr>
          <a:xfrm>
            <a:off x="1143000" y="4844655"/>
            <a:ext cx="1390650" cy="273844"/>
          </a:xfrm>
          <a:prstGeom prst="rect">
            <a:avLst/>
          </a:prstGeom>
        </p:spPr>
        <p:txBody>
          <a:bodyPr/>
          <a:lstStyle/>
          <a:p>
            <a:pPr>
              <a:defRPr/>
            </a:pPr>
            <a:fld id="{6E1A785C-C965-5D40-AAFE-C6AFD50D11D0}" type="datetime1">
              <a:rPr lang="en-US" smtClean="0"/>
              <a:pPr>
                <a:defRPr/>
              </a:pPr>
              <a:t>3/24/2025</a:t>
            </a:fld>
            <a:endParaRPr lang="en-US"/>
          </a:p>
        </p:txBody>
      </p:sp>
      <p:sp>
        <p:nvSpPr>
          <p:cNvPr id="6" name="Slide Number Placeholder 5"/>
          <p:cNvSpPr>
            <a:spLocks noGrp="1"/>
          </p:cNvSpPr>
          <p:nvPr>
            <p:ph type="sldNum" sz="quarter" idx="12"/>
          </p:nvPr>
        </p:nvSpPr>
        <p:spPr>
          <a:xfrm>
            <a:off x="7262812" y="4844655"/>
            <a:ext cx="738188" cy="273844"/>
          </a:xfrm>
          <a:prstGeom prst="rect">
            <a:avLst/>
          </a:prstGeom>
        </p:spPr>
        <p:txBody>
          <a:bodyPr/>
          <a:lstStyle/>
          <a:p>
            <a:pPr>
              <a:defRPr/>
            </a:pPr>
            <a:fld id="{713DD8BE-556E-3440-9013-11CC5588178D}" type="slidenum">
              <a:rPr lang="en-US" smtClean="0"/>
              <a:pPr>
                <a:defRPr/>
              </a:pPr>
              <a:t>76</a:t>
            </a:fld>
            <a:endParaRPr lang="en-US"/>
          </a:p>
        </p:txBody>
      </p:sp>
    </p:spTree>
    <p:extLst>
      <p:ext uri="{BB962C8B-B14F-4D97-AF65-F5344CB8AC3E}">
        <p14:creationId xmlns:p14="http://schemas.microsoft.com/office/powerpoint/2010/main" val="1301077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800100" y="914400"/>
            <a:ext cx="7566661" cy="3429000"/>
          </a:xfrm>
        </p:spPr>
        <p:txBody>
          <a:bodyPr>
            <a:normAutofit/>
          </a:bodyPr>
          <a:lstStyle/>
          <a:p>
            <a:r>
              <a:rPr lang="en-US" sz="2100" dirty="0"/>
              <a:t>Maximize the similarity of the target with the actual context words, and minimize the similarity of the target with the </a:t>
            </a:r>
            <a:r>
              <a:rPr lang="en-US" sz="2100" i="1" dirty="0"/>
              <a:t>k </a:t>
            </a:r>
            <a:r>
              <a:rPr lang="en-US" sz="2100" dirty="0"/>
              <a:t>negative sampled non-neighbor words. </a:t>
            </a:r>
            <a:endParaRPr lang="en-US" sz="1800" dirty="0"/>
          </a:p>
          <a:p>
            <a:endParaRPr lang="en-US" sz="27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1" y="1971511"/>
            <a:ext cx="5347067" cy="317198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dirty="0"/>
              <a:t>How to learn?</a:t>
            </a:r>
          </a:p>
          <a:p>
            <a:pPr lvl="1"/>
            <a:r>
              <a:rPr lang="en-US" dirty="0"/>
              <a:t>Stochastic gradient descent!</a:t>
            </a:r>
          </a:p>
          <a:p>
            <a:endParaRPr lang="en-US" dirty="0"/>
          </a:p>
          <a:p>
            <a:r>
              <a:rPr lang="en-US" dirty="0"/>
              <a:t>We’ll adjust the word weights to</a:t>
            </a:r>
          </a:p>
          <a:p>
            <a:pPr lvl="1"/>
            <a:r>
              <a:rPr lang="en-US" sz="2100" dirty="0"/>
              <a:t>make the positive pairs more likely </a:t>
            </a:r>
          </a:p>
          <a:p>
            <a:pPr lvl="1"/>
            <a:r>
              <a:rPr lang="en-US" sz="2100" dirty="0"/>
              <a:t>and the negative pairs less likely, </a:t>
            </a:r>
          </a:p>
          <a:p>
            <a:pPr lvl="1"/>
            <a:r>
              <a:rPr lang="en-US" sz="21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7492" y="1085850"/>
            <a:ext cx="6609016" cy="3868883"/>
          </a:xfrm>
        </p:spPr>
      </p:pic>
    </p:spTree>
    <p:extLst>
      <p:ext uri="{BB962C8B-B14F-4D97-AF65-F5344CB8AC3E}">
        <p14:creationId xmlns:p14="http://schemas.microsoft.com/office/powerpoint/2010/main" val="3268649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33425" y="114300"/>
            <a:ext cx="7943850" cy="6858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742950" y="1028700"/>
            <a:ext cx="8058150" cy="3543300"/>
          </a:xfrm>
        </p:spPr>
        <p:txBody>
          <a:bodyPr>
            <a:noAutofit/>
          </a:bodyPr>
          <a:lstStyle/>
          <a:p>
            <a:r>
              <a:rPr lang="en-US" sz="2700" dirty="0"/>
              <a:t>Synonyms have the </a:t>
            </a:r>
            <a:r>
              <a:rPr lang="en-US" sz="2700" dirty="0">
                <a:solidFill>
                  <a:srgbClr val="0200FF"/>
                </a:solidFill>
              </a:rPr>
              <a:t>same meaning </a:t>
            </a:r>
            <a:r>
              <a:rPr lang="en-US" sz="2700" dirty="0"/>
              <a:t>in some or all contexts</a:t>
            </a:r>
          </a:p>
          <a:p>
            <a:pPr lvl="1">
              <a:lnSpc>
                <a:spcPct val="90000"/>
              </a:lnSpc>
            </a:pPr>
            <a:r>
              <a:rPr lang="en-US" sz="2400" dirty="0"/>
              <a:t>filbert / hazelnut</a:t>
            </a:r>
          </a:p>
          <a:p>
            <a:pPr lvl="1">
              <a:lnSpc>
                <a:spcPct val="90000"/>
              </a:lnSpc>
            </a:pPr>
            <a:r>
              <a:rPr lang="en-US" sz="2400" dirty="0"/>
              <a:t>couch / sofa</a:t>
            </a:r>
          </a:p>
          <a:p>
            <a:pPr lvl="1">
              <a:lnSpc>
                <a:spcPct val="90000"/>
              </a:lnSpc>
            </a:pPr>
            <a:r>
              <a:rPr lang="en-US" sz="2400" dirty="0"/>
              <a:t>big / large</a:t>
            </a:r>
          </a:p>
          <a:p>
            <a:pPr lvl="1">
              <a:lnSpc>
                <a:spcPct val="90000"/>
              </a:lnSpc>
            </a:pPr>
            <a:r>
              <a:rPr lang="en-US" sz="2400" dirty="0"/>
              <a:t>automobile / car</a:t>
            </a:r>
          </a:p>
          <a:p>
            <a:pPr lvl="1">
              <a:lnSpc>
                <a:spcPct val="90000"/>
              </a:lnSpc>
            </a:pPr>
            <a:r>
              <a:rPr lang="en-US" sz="2400" dirty="0"/>
              <a:t>vomit / throw up</a:t>
            </a:r>
          </a:p>
          <a:p>
            <a:pPr lvl="1">
              <a:lnSpc>
                <a:spcPct val="90000"/>
              </a:lnSpc>
            </a:pPr>
            <a:r>
              <a:rPr lang="en-US" sz="2400" dirty="0"/>
              <a:t>water / H</a:t>
            </a:r>
            <a:r>
              <a:rPr lang="en-US" sz="2400" baseline="-25000" dirty="0"/>
              <a:t>2</a:t>
            </a:r>
            <a:r>
              <a:rPr lang="en-US" sz="2400" dirty="0"/>
              <a:t>0</a:t>
            </a:r>
          </a:p>
        </p:txBody>
      </p:sp>
    </p:spTree>
    <p:extLst>
      <p:ext uri="{BB962C8B-B14F-4D97-AF65-F5344CB8AC3E}">
        <p14:creationId xmlns:p14="http://schemas.microsoft.com/office/powerpoint/2010/main" val="757719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a:buFont typeface="Arial" panose="020B0604020202020204" pitchFamily="34" charset="0"/>
                  <a:buChar char="•"/>
                </a:pPr>
                <a:r>
                  <a:rPr lang="en-US" dirty="0"/>
                  <a:t>At each step</a:t>
                </a:r>
              </a:p>
              <a:p>
                <a:pPr marL="739765" lvl="1" indent="-342900">
                  <a:buFont typeface="Arial" panose="020B0604020202020204" pitchFamily="34" charset="0"/>
                  <a:buChar char="•"/>
                </a:pPr>
                <a:r>
                  <a:rPr lang="en-US" dirty="0"/>
                  <a:t>Direction: We move in the reverse direction from the gradient of the loss function</a:t>
                </a:r>
              </a:p>
              <a:p>
                <a:pPr marL="739765" lvl="1" indent="-3429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739765" lvl="1" indent="-3429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000250" y="3943350"/>
            <a:ext cx="4348374" cy="8001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2015093"/>
            <a:ext cx="6735418" cy="28956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27" y="1178923"/>
            <a:ext cx="1079126" cy="47961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909142"/>
            <a:ext cx="5095875" cy="1019175"/>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71550" y="1744657"/>
            <a:ext cx="7717100" cy="2153609"/>
          </a:xfrm>
        </p:spPr>
      </p:pic>
      <p:sp>
        <p:nvSpPr>
          <p:cNvPr id="6" name="TextBox 5">
            <a:extLst>
              <a:ext uri="{FF2B5EF4-FFF2-40B4-BE49-F238E27FC236}">
                <a16:creationId xmlns:a16="http://schemas.microsoft.com/office/drawing/2014/main" id="{9B0F4B20-85B3-9246-9CAA-1FA13C26A04B}"/>
              </a:ext>
            </a:extLst>
          </p:cNvPr>
          <p:cNvSpPr txBox="1"/>
          <p:nvPr/>
        </p:nvSpPr>
        <p:spPr>
          <a:xfrm>
            <a:off x="783772" y="1273628"/>
            <a:ext cx="9139040" cy="369332"/>
          </a:xfrm>
          <a:prstGeom prst="rect">
            <a:avLst/>
          </a:prstGeom>
          <a:noFill/>
        </p:spPr>
        <p:txBody>
          <a:bodyPr wrap="none" rtlCol="0">
            <a:spAutoFit/>
          </a:bodyPr>
          <a:lstStyle/>
          <a:p>
            <a:r>
              <a:rPr lang="en-US" sz="18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57200"/>
            <a:ext cx="7543800" cy="680397"/>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822960" y="1314450"/>
            <a:ext cx="8092440" cy="3886200"/>
          </a:xfrm>
        </p:spPr>
        <p:txBody>
          <a:bodyPr>
            <a:noAutofit/>
          </a:bodyPr>
          <a:lstStyle/>
          <a:p>
            <a:r>
              <a:rPr lang="en-US" dirty="0"/>
              <a:t>Start with V random d-dimensional vectors as initial embeddings</a:t>
            </a:r>
          </a:p>
          <a:p>
            <a:r>
              <a:rPr lang="en-US" dirty="0"/>
              <a:t>Train a classifier based on embedding similarity</a:t>
            </a:r>
          </a:p>
          <a:p>
            <a:pPr marL="307181" lvl="1" indent="-129779"/>
            <a:r>
              <a:rPr lang="en-US" dirty="0"/>
              <a:t>Take a corpus and take pairs of words that co-occur as positive examples</a:t>
            </a:r>
          </a:p>
          <a:p>
            <a:pPr marL="307181" lvl="1" indent="-129779"/>
            <a:r>
              <a:rPr lang="en-US" dirty="0"/>
              <a:t>Take pairs of words that don't co-occur as negative examples</a:t>
            </a:r>
          </a:p>
          <a:p>
            <a:pPr marL="307181" lvl="1" indent="-129779"/>
            <a:r>
              <a:rPr lang="en-US" dirty="0"/>
              <a:t>Train the classifier to distinguish these by slowly adjusting all the </a:t>
            </a:r>
            <a:r>
              <a:rPr lang="en-US" dirty="0" err="1"/>
              <a:t>embeddings</a:t>
            </a:r>
            <a:r>
              <a:rPr lang="en-US" dirty="0"/>
              <a:t> to improve the classifier performance</a:t>
            </a:r>
          </a:p>
          <a:p>
            <a:pPr marL="307181" lvl="1" indent="-129779"/>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b">
            <a:normAutofit/>
          </a:bodyPr>
          <a:lstStyle/>
          <a:p>
            <a:r>
              <a:rPr lang="en-US" altLang="zh-TW" sz="3200" dirty="0"/>
              <a:t>Vector Semantics &amp; Embeddings</a:t>
            </a:r>
            <a:endParaRPr lang="en-US" sz="3000" dirty="0">
              <a:solidFill>
                <a:schemeClr val="bg1"/>
              </a:solidFill>
            </a:endParaRPr>
          </a:p>
        </p:txBody>
      </p:sp>
      <p:sp>
        <p:nvSpPr>
          <p:cNvPr id="3" name="Subtitle 2"/>
          <p:cNvSpPr>
            <a:spLocks noGrp="1"/>
          </p:cNvSpPr>
          <p:nvPr>
            <p:ph type="subTitle" idx="1"/>
          </p:nvPr>
        </p:nvSpPr>
        <p:spPr/>
        <p:txBody>
          <a:bodyPr>
            <a:normAutofit/>
          </a:bodyPr>
          <a:lstStyle/>
          <a:p>
            <a:r>
              <a:rPr lang="en-US" sz="3000" dirty="0">
                <a:solidFill>
                  <a:schemeClr val="tx2"/>
                </a:solidFill>
              </a:rPr>
              <a:t>Properties of Embeddings</a:t>
            </a:r>
          </a:p>
        </p:txBody>
      </p:sp>
    </p:spTree>
    <p:extLst>
      <p:ext uri="{BB962C8B-B14F-4D97-AF65-F5344CB8AC3E}">
        <p14:creationId xmlns:p14="http://schemas.microsoft.com/office/powerpoint/2010/main" val="345404737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19702"/>
            <a:ext cx="8629650" cy="680397"/>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628650" y="1085850"/>
            <a:ext cx="8629650" cy="382905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396865" lvl="1" indent="0"/>
            <a:r>
              <a:rPr lang="en-US" sz="2700" i="1" dirty="0"/>
              <a:t>Hogwarts</a:t>
            </a:r>
            <a:r>
              <a:rPr lang="en-US" sz="2700" dirty="0"/>
              <a:t> nearest neighbors are other fictional schools</a:t>
            </a:r>
          </a:p>
          <a:p>
            <a:pPr marL="507987" lvl="2" indent="0"/>
            <a:r>
              <a:rPr lang="en-US" sz="2700" i="1" dirty="0"/>
              <a:t>Sunnydale, </a:t>
            </a:r>
            <a:r>
              <a:rPr lang="en-US" sz="2700" i="1" dirty="0" err="1"/>
              <a:t>Evernight</a:t>
            </a:r>
            <a:r>
              <a:rPr lang="en-US" sz="2700" i="1" dirty="0"/>
              <a:t>, </a:t>
            </a:r>
            <a:r>
              <a:rPr lang="en-US" sz="2700" i="1" dirty="0" err="1"/>
              <a:t>Blandings</a:t>
            </a:r>
            <a:endParaRPr lang="en-US" sz="2700" i="1" dirty="0"/>
          </a:p>
          <a:p>
            <a:pPr marL="0" indent="0"/>
            <a:r>
              <a:rPr lang="en-US" b="1" dirty="0"/>
              <a:t>Large windows </a:t>
            </a:r>
            <a:r>
              <a:rPr lang="en-US" dirty="0"/>
              <a:t>(C= +/- 5)</a:t>
            </a:r>
            <a:r>
              <a:rPr lang="en-US" b="1" dirty="0"/>
              <a:t> </a:t>
            </a:r>
            <a:r>
              <a:rPr lang="en-US" dirty="0"/>
              <a:t>:  nearest words are related words in same semantic field</a:t>
            </a:r>
          </a:p>
          <a:p>
            <a:pPr marL="396865" lvl="1" indent="0"/>
            <a:r>
              <a:rPr lang="en-US" sz="2700" i="1" dirty="0"/>
              <a:t>Hogwarts</a:t>
            </a:r>
            <a:r>
              <a:rPr lang="en-US" sz="2700" dirty="0"/>
              <a:t> nearest neighbors are Harry Potter world:</a:t>
            </a:r>
          </a:p>
          <a:p>
            <a:pPr marL="507987" lvl="2" indent="0"/>
            <a:r>
              <a:rPr lang="en-US" sz="27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2686050"/>
            <a:ext cx="4193071" cy="238125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822960" y="971550"/>
            <a:ext cx="8206740" cy="3429000"/>
          </a:xfrm>
        </p:spPr>
        <p:txBody>
          <a:bodyPr>
            <a:normAutofit/>
          </a:bodyPr>
          <a:lstStyle/>
          <a:p>
            <a:r>
              <a:rPr lang="en-US" dirty="0"/>
              <a:t>The classic parallelogram model of analogical reasoning (</a:t>
            </a:r>
            <a:r>
              <a:rPr lang="en-US" dirty="0" err="1"/>
              <a:t>Rumelhart</a:t>
            </a:r>
            <a:r>
              <a:rPr lang="en-US"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2590800" y="2343150"/>
            <a:ext cx="7429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776845" y="2343150"/>
            <a:ext cx="6286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3733800" y="2343150"/>
            <a:ext cx="7429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5334000" y="2343150"/>
            <a:ext cx="6286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822961" y="1200150"/>
            <a:ext cx="7978139" cy="3429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676400" y="2436322"/>
            <a:ext cx="7429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2514600" y="2436322"/>
            <a:ext cx="7429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3486151" y="2436322"/>
            <a:ext cx="9715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5638800" y="2436322"/>
            <a:ext cx="9715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2667000" y="2908069"/>
            <a:ext cx="97155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733550" y="2908069"/>
            <a:ext cx="6858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3733800" y="2908069"/>
            <a:ext cx="6858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5715000" y="2908069"/>
            <a:ext cx="6858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1" y="4150770"/>
            <a:ext cx="5196320" cy="706982"/>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427" y="91840"/>
            <a:ext cx="6518273" cy="5051661"/>
          </a:xfrm>
        </p:spPr>
      </p:pic>
      <p:sp>
        <p:nvSpPr>
          <p:cNvPr id="3" name="TextBox 2">
            <a:extLst>
              <a:ext uri="{FF2B5EF4-FFF2-40B4-BE49-F238E27FC236}">
                <a16:creationId xmlns:a16="http://schemas.microsoft.com/office/drawing/2014/main" id="{DCFE9A66-E187-374C-8854-E42D40FCD026}"/>
              </a:ext>
            </a:extLst>
          </p:cNvPr>
          <p:cNvSpPr txBox="1"/>
          <p:nvPr/>
        </p:nvSpPr>
        <p:spPr>
          <a:xfrm>
            <a:off x="1257301" y="184792"/>
            <a:ext cx="4935967" cy="415498"/>
          </a:xfrm>
          <a:prstGeom prst="rect">
            <a:avLst/>
          </a:prstGeom>
          <a:noFill/>
        </p:spPr>
        <p:txBody>
          <a:bodyPr wrap="none" rtlCol="0">
            <a:spAutoFit/>
          </a:bodyPr>
          <a:lstStyle/>
          <a:p>
            <a:r>
              <a:rPr lang="en-US" sz="2100" dirty="0"/>
              <a:t>Structure in </a:t>
            </a:r>
            <a:r>
              <a:rPr lang="en-US" sz="2100" dirty="0" err="1"/>
              <a:t>GloVE</a:t>
            </a:r>
            <a:r>
              <a:rPr lang="en-US" sz="21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27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342900" y="1499864"/>
            <a:ext cx="8719638" cy="3010044"/>
          </a:xfrm>
          <a:prstGeom prst="rect">
            <a:avLst/>
          </a:prstGeom>
          <a:ln w="12700">
            <a:miter lim="400000"/>
          </a:ln>
        </p:spPr>
      </p:pic>
      <p:sp>
        <p:nvSpPr>
          <p:cNvPr id="5" name="TextBox 4"/>
          <p:cNvSpPr txBox="1"/>
          <p:nvPr/>
        </p:nvSpPr>
        <p:spPr>
          <a:xfrm>
            <a:off x="519397" y="907351"/>
            <a:ext cx="9737326" cy="738664"/>
          </a:xfrm>
          <a:prstGeom prst="rect">
            <a:avLst/>
          </a:prstGeom>
          <a:noFill/>
        </p:spPr>
        <p:txBody>
          <a:bodyPr wrap="square" rtlCol="0">
            <a:spAutoFit/>
          </a:bodyPr>
          <a:lstStyle/>
          <a:p>
            <a:r>
              <a:rPr lang="en-US" sz="2100" dirty="0"/>
              <a:t>Train embeddings on different decades of historical text to see meanings shift</a:t>
            </a:r>
          </a:p>
        </p:txBody>
      </p:sp>
      <p:sp>
        <p:nvSpPr>
          <p:cNvPr id="6" name="Shape 168"/>
          <p:cNvSpPr/>
          <p:nvPr/>
        </p:nvSpPr>
        <p:spPr>
          <a:xfrm>
            <a:off x="2514600" y="1387987"/>
            <a:ext cx="4284426" cy="26185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400"/>
            </a:lvl1pPr>
          </a:lstStyle>
          <a:p>
            <a:r>
              <a:rPr lang="en-US" sz="135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1533584" y="228601"/>
            <a:ext cx="6049655" cy="45960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sz="3000"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342900" y="-54745"/>
            <a:ext cx="8515350" cy="74295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937329" y="4236149"/>
            <a:ext cx="7438967" cy="923330"/>
          </a:xfrm>
          <a:prstGeom prst="rect">
            <a:avLst/>
          </a:prstGeom>
        </p:spPr>
        <p:txBody>
          <a:bodyPr wrap="square">
            <a:spAutoFit/>
          </a:bodyPr>
          <a:lstStyle/>
          <a:p>
            <a:r>
              <a:rPr lang="en-US" sz="1800" dirty="0"/>
              <a:t>William L. Hamilton, Jure </a:t>
            </a:r>
            <a:r>
              <a:rPr lang="en-US" sz="1800" dirty="0" err="1"/>
              <a:t>Leskovec</a:t>
            </a:r>
            <a:r>
              <a:rPr lang="en-US" sz="1800"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4954"/>
            <a:ext cx="6732270" cy="527997"/>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800100" y="1657350"/>
            <a:ext cx="6972300" cy="3017520"/>
          </a:xfrm>
        </p:spPr>
        <p:txBody>
          <a:bodyPr>
            <a:normAutofit/>
          </a:bodyPr>
          <a:lstStyle/>
          <a:p>
            <a:r>
              <a:rPr lang="en-US" dirty="0"/>
              <a:t>Ask “Paris : France :: Tokyo : x” </a:t>
            </a:r>
          </a:p>
          <a:p>
            <a:pPr lvl="1"/>
            <a:r>
              <a:rPr lang="en-US" sz="2100" dirty="0"/>
              <a:t>x = Japan</a:t>
            </a:r>
          </a:p>
          <a:p>
            <a:r>
              <a:rPr lang="en-US" dirty="0"/>
              <a:t>Ask “father : doctor :: mother : x” </a:t>
            </a:r>
          </a:p>
          <a:p>
            <a:pPr lvl="1"/>
            <a:r>
              <a:rPr lang="en-US" sz="2100" dirty="0"/>
              <a:t>x = nurse</a:t>
            </a:r>
          </a:p>
          <a:p>
            <a:r>
              <a:rPr lang="en-US" dirty="0"/>
              <a:t>Ask “man : computer programmer :: woman : x” </a:t>
            </a:r>
          </a:p>
          <a:p>
            <a:pPr lvl="1"/>
            <a:r>
              <a:rPr lang="en-US" sz="2100" dirty="0"/>
              <a:t>x = homemaker</a:t>
            </a:r>
          </a:p>
          <a:p>
            <a:endParaRPr lang="en-US" dirty="0"/>
          </a:p>
        </p:txBody>
      </p:sp>
      <p:sp>
        <p:nvSpPr>
          <p:cNvPr id="4" name="TextBox 3"/>
          <p:cNvSpPr txBox="1"/>
          <p:nvPr/>
        </p:nvSpPr>
        <p:spPr>
          <a:xfrm>
            <a:off x="1714500" y="904444"/>
            <a:ext cx="6858000" cy="646331"/>
          </a:xfrm>
          <a:prstGeom prst="rect">
            <a:avLst/>
          </a:prstGeom>
          <a:noFill/>
        </p:spPr>
        <p:txBody>
          <a:bodyPr wrap="square" rtlCol="0">
            <a:spAutoFit/>
          </a:bodyPr>
          <a:lstStyle/>
          <a:p>
            <a:r>
              <a:rPr lang="en-US" sz="1200" dirty="0" err="1"/>
              <a:t>Bolukbasi</a:t>
            </a:r>
            <a:r>
              <a:rPr lang="en-US" sz="1200" dirty="0"/>
              <a:t>, </a:t>
            </a:r>
            <a:r>
              <a:rPr lang="en-US" sz="1200" dirty="0" err="1"/>
              <a:t>Tolga</a:t>
            </a:r>
            <a:r>
              <a:rPr lang="en-US" sz="1200" dirty="0"/>
              <a:t>, Kai-Wei Chang, James Y. Zou, </a:t>
            </a:r>
            <a:r>
              <a:rPr lang="en-US" sz="1200" dirty="0" err="1"/>
              <a:t>Venkatesh</a:t>
            </a:r>
            <a:r>
              <a:rPr lang="en-US" sz="1200" dirty="0"/>
              <a:t> </a:t>
            </a:r>
            <a:r>
              <a:rPr lang="en-US" sz="1200" dirty="0" err="1"/>
              <a:t>Saligrama</a:t>
            </a:r>
            <a:r>
              <a:rPr lang="en-US" sz="1200" dirty="0"/>
              <a:t>, and Adam T. </a:t>
            </a:r>
            <a:r>
              <a:rPr lang="en-US" sz="1200" dirty="0" err="1"/>
              <a:t>Kalai</a:t>
            </a:r>
            <a:r>
              <a:rPr lang="en-US" sz="1200" dirty="0"/>
              <a:t>. "Man is to computer programmer as woman is to homemaker? debiasing word embeddings." In </a:t>
            </a:r>
            <a:r>
              <a:rPr lang="en-US" sz="1200" i="1" dirty="0" err="1"/>
              <a:t>NeurIPS</a:t>
            </a:r>
            <a:r>
              <a:rPr lang="en-US" sz="12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571500" y="4234502"/>
            <a:ext cx="8001000" cy="738664"/>
          </a:xfrm>
          <a:prstGeom prst="rect">
            <a:avLst/>
          </a:prstGeom>
          <a:noFill/>
        </p:spPr>
        <p:txBody>
          <a:bodyPr wrap="square" rtlCol="0">
            <a:spAutoFit/>
          </a:bodyPr>
          <a:lstStyle/>
          <a:p>
            <a:r>
              <a:rPr lang="en-US" sz="21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285750"/>
            <a:ext cx="8753475" cy="964406"/>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685801" y="1371600"/>
            <a:ext cx="8229599" cy="3493264"/>
          </a:xfrm>
          <a:prstGeom prst="rect">
            <a:avLst/>
          </a:prstGeom>
        </p:spPr>
        <p:txBody>
          <a:bodyPr wrap="square">
            <a:spAutoFit/>
          </a:bodyPr>
          <a:lstStyle/>
          <a:p>
            <a:pPr lvl="1" indent="-342900">
              <a:buFont typeface="Arial" panose="020B0604020202020204" pitchFamily="34" charset="0"/>
              <a:buChar char="•"/>
            </a:pPr>
            <a:r>
              <a:rPr lang="en-US" sz="2000" dirty="0"/>
              <a:t>Compute a </a:t>
            </a:r>
            <a:r>
              <a:rPr lang="en-US" sz="2000" b="1" dirty="0"/>
              <a:t>gender or ethnic bias </a:t>
            </a:r>
            <a:r>
              <a:rPr lang="en-US" sz="2000" dirty="0"/>
              <a:t>for each adjective: e.g., how much closer the adjective is to "woman" synonyms than "man" synonyms, or names of particular ethnicities</a:t>
            </a:r>
          </a:p>
          <a:p>
            <a:pPr marL="685800" lvl="1" indent="-342900">
              <a:buFont typeface="Arial" panose="020B0604020202020204" pitchFamily="34" charset="0"/>
              <a:buChar char="•"/>
            </a:pPr>
            <a:r>
              <a:rPr lang="en-US" sz="2000" dirty="0"/>
              <a:t>Embeddings for </a:t>
            </a:r>
            <a:r>
              <a:rPr lang="en-US" sz="2000" b="1" dirty="0"/>
              <a:t>competence</a:t>
            </a:r>
            <a:r>
              <a:rPr lang="en-US" sz="2000" dirty="0"/>
              <a:t> adjective (</a:t>
            </a:r>
            <a:r>
              <a:rPr lang="en-US" sz="2000" i="1" dirty="0"/>
              <a:t>smart, wise, brilliant, resourceful, thoughtful, logical) </a:t>
            </a:r>
            <a:r>
              <a:rPr lang="en-US" sz="2000" dirty="0"/>
              <a:t>are biased toward men, a bias slowly decreasing 1960-1990</a:t>
            </a:r>
          </a:p>
          <a:p>
            <a:pPr marL="685800" lvl="1" indent="-342900">
              <a:buFont typeface="Arial" panose="020B0604020202020204" pitchFamily="34" charset="0"/>
              <a:buChar char="•"/>
            </a:pPr>
            <a:r>
              <a:rPr lang="en-US" sz="2000" dirty="0"/>
              <a:t>Embeddings for </a:t>
            </a:r>
            <a:r>
              <a:rPr lang="en-US" sz="2000" b="1" dirty="0"/>
              <a:t>dehumanizing</a:t>
            </a:r>
            <a:r>
              <a:rPr lang="en-US" sz="2000" dirty="0"/>
              <a:t> adjectives (barbaric, monstrous, bizarre)  were biased toward Asians in the 1930s, bias decreasing over the 20</a:t>
            </a:r>
            <a:r>
              <a:rPr lang="en-US" sz="2000" baseline="30000" dirty="0"/>
              <a:t>th</a:t>
            </a:r>
            <a:r>
              <a:rPr lang="en-US" sz="2000" dirty="0"/>
              <a:t> century.</a:t>
            </a:r>
          </a:p>
          <a:p>
            <a:pPr marL="342900" indent="-342900">
              <a:buFont typeface="Arial" panose="020B0604020202020204" pitchFamily="34" charset="0"/>
              <a:buChar char="•"/>
            </a:pPr>
            <a:r>
              <a:rPr lang="en-US" sz="2000" dirty="0"/>
              <a:t>These match the results of old surveys done in the 1930s</a:t>
            </a:r>
          </a:p>
          <a:p>
            <a:pPr lvl="1"/>
            <a:endParaRPr lang="en-US" sz="2100" dirty="0"/>
          </a:p>
        </p:txBody>
      </p:sp>
      <p:sp>
        <p:nvSpPr>
          <p:cNvPr id="6" name="Rectangle 5">
            <a:extLst>
              <a:ext uri="{FF2B5EF4-FFF2-40B4-BE49-F238E27FC236}">
                <a16:creationId xmlns:a16="http://schemas.microsoft.com/office/drawing/2014/main" id="{F958FEAB-DF13-3447-A477-11CEEA826135}"/>
              </a:ext>
            </a:extLst>
          </p:cNvPr>
          <p:cNvSpPr/>
          <p:nvPr/>
        </p:nvSpPr>
        <p:spPr>
          <a:xfrm>
            <a:off x="1386324" y="753694"/>
            <a:ext cx="7748151" cy="438582"/>
          </a:xfrm>
          <a:prstGeom prst="rect">
            <a:avLst/>
          </a:prstGeom>
        </p:spPr>
        <p:txBody>
          <a:bodyPr wrap="square">
            <a:spAutoFit/>
          </a:bodyPr>
          <a:lstStyle/>
          <a:p>
            <a:r>
              <a:rPr lang="en-US" sz="1125" dirty="0">
                <a:solidFill>
                  <a:srgbClr val="000000"/>
                </a:solidFill>
                <a:latin typeface="Calibri" panose="020F0502020204030204" pitchFamily="34" charset="0"/>
                <a:cs typeface="Calibri" panose="020F0502020204030204" pitchFamily="34" charset="0"/>
              </a:rPr>
              <a:t>Garg, N., </a:t>
            </a:r>
            <a:r>
              <a:rPr lang="en-US" sz="1125" dirty="0" err="1">
                <a:solidFill>
                  <a:srgbClr val="000000"/>
                </a:solidFill>
                <a:latin typeface="Calibri" panose="020F0502020204030204" pitchFamily="34" charset="0"/>
                <a:cs typeface="Calibri" panose="020F0502020204030204" pitchFamily="34" charset="0"/>
              </a:rPr>
              <a:t>Schiebinger</a:t>
            </a:r>
            <a:r>
              <a:rPr lang="en-US" sz="1125"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Your Attention!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94</a:t>
            </a:fld>
            <a:endParaRPr lang="en-US"/>
          </a:p>
        </p:txBody>
      </p:sp>
    </p:spTree>
    <p:extLst>
      <p:ext uri="{BB962C8B-B14F-4D97-AF65-F5344CB8AC3E}">
        <p14:creationId xmlns:p14="http://schemas.microsoft.com/office/powerpoint/2010/main" val="85103654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22381</TotalTime>
  <Words>10212</Words>
  <Application>Microsoft Office PowerPoint</Application>
  <PresentationFormat>如螢幕大小 (16:9)</PresentationFormat>
  <Paragraphs>812</Paragraphs>
  <Slides>94</Slides>
  <Notes>78</Notes>
  <HiddenSlides>0</HiddenSlides>
  <MMClips>0</MMClips>
  <ScaleCrop>false</ScaleCrop>
  <HeadingPairs>
    <vt:vector size="8" baseType="variant">
      <vt:variant>
        <vt:lpstr>使用字型</vt:lpstr>
      </vt:variant>
      <vt:variant>
        <vt:i4>10</vt:i4>
      </vt:variant>
      <vt:variant>
        <vt:lpstr>佈景主題</vt:lpstr>
      </vt:variant>
      <vt:variant>
        <vt:i4>2</vt:i4>
      </vt:variant>
      <vt:variant>
        <vt:lpstr>內嵌 OLE 伺服程式</vt:lpstr>
      </vt:variant>
      <vt:variant>
        <vt:i4>1</vt:i4>
      </vt:variant>
      <vt:variant>
        <vt:lpstr>投影片標題</vt:lpstr>
      </vt:variant>
      <vt:variant>
        <vt:i4>94</vt:i4>
      </vt:variant>
    </vt:vector>
  </HeadingPairs>
  <TitlesOfParts>
    <vt:vector size="107" baseType="lpstr">
      <vt:lpstr>Courier</vt:lpstr>
      <vt:lpstr>Arial</vt:lpstr>
      <vt:lpstr>Calibri</vt:lpstr>
      <vt:lpstr>Calibri Light</vt:lpstr>
      <vt:lpstr>Cambria Math</vt:lpstr>
      <vt:lpstr>Lucida Sans</vt:lpstr>
      <vt:lpstr>Microsoft New Tai Lue</vt:lpstr>
      <vt:lpstr>Tahoma</vt:lpstr>
      <vt:lpstr>Times</vt:lpstr>
      <vt:lpstr>Times New Roman</vt:lpstr>
      <vt:lpstr>Retrospect</vt:lpstr>
      <vt:lpstr>NLP-jurafsky</vt:lpstr>
      <vt:lpstr>Equation</vt:lpstr>
      <vt:lpstr> Vector Semantics &amp; Embeddings</vt:lpstr>
      <vt:lpstr>Reference</vt:lpstr>
      <vt:lpstr>Outline</vt:lpstr>
      <vt:lpstr>Vector Semantics &amp; Embeddings 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 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 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簡報</vt:lpstr>
      <vt:lpstr>Vector Semantics &amp;   Embeddings&amp;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But raw frequency is a bad representation</vt:lpstr>
      <vt:lpstr>Two common solutions for word weighting</vt:lpstr>
      <vt:lpstr>Term frequency (tf) in the tf-idf algorithm</vt:lpstr>
      <vt:lpstr>Document frequency (df)</vt:lpstr>
      <vt:lpstr>Inverse document frequency (idf)</vt:lpstr>
      <vt:lpstr>What is a document?</vt:lpstr>
      <vt:lpstr>Final tf-idf weighted value for a word</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The kinds of neighbors depend on window size</vt:lpstr>
      <vt:lpstr>Analogical relations</vt:lpstr>
      <vt:lpstr>Analogical relations via parallelogram</vt:lpstr>
      <vt:lpstr>PowerPoint 簡報</vt:lpstr>
      <vt:lpstr>Caveats with the parallelogram method</vt:lpstr>
      <vt:lpstr>Embeddings as a window onto historical semantics</vt:lpstr>
      <vt:lpstr>Embeddings reflect cultural bias!</vt:lpstr>
      <vt:lpstr>Historical embedding as a tool to study cultural biases</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Chris Wang</cp:lastModifiedBy>
  <cp:revision>207</cp:revision>
  <cp:lastPrinted>2024-01-22T06:52:09Z</cp:lastPrinted>
  <dcterms:created xsi:type="dcterms:W3CDTF">2010-04-19T15:31:24Z</dcterms:created>
  <dcterms:modified xsi:type="dcterms:W3CDTF">2025-03-24T10:02:00Z</dcterms:modified>
</cp:coreProperties>
</file>